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8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9144000" cy="5143500" type="screen16x9"/>
  <p:notesSz cx="9931400" cy="6794500"/>
  <p:custDataLst>
    <p:tags r:id="rId17"/>
  </p:custDataLst>
  <p:defaultTextStyle>
    <a:defPPr>
      <a:defRPr lang="en-US"/>
    </a:defPPr>
    <a:lvl1pPr marL="0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582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163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745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326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7908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489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071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6652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204" userDrawn="1">
          <p15:clr>
            <a:srgbClr val="A4A3A4"/>
          </p15:clr>
        </p15:guide>
        <p15:guide id="8" orient="horz" pos="2041" userDrawn="1">
          <p15:clr>
            <a:srgbClr val="A4A3A4"/>
          </p15:clr>
        </p15:guide>
        <p15:guide id="9" orient="horz" pos="931" userDrawn="1">
          <p15:clr>
            <a:srgbClr val="A4A3A4"/>
          </p15:clr>
        </p15:guide>
        <p15:guide id="10" orient="horz" pos="3267" userDrawn="1">
          <p15:clr>
            <a:srgbClr val="A4A3A4"/>
          </p15:clr>
        </p15:guide>
        <p15:guide id="11" orient="horz" pos="703" userDrawn="1">
          <p15:clr>
            <a:srgbClr val="A4A3A4"/>
          </p15:clr>
        </p15:guide>
        <p15:guide id="12" orient="horz" pos="3493" userDrawn="1">
          <p15:clr>
            <a:srgbClr val="A4A3A4"/>
          </p15:clr>
        </p15:guide>
        <p15:guide id="13" orient="horz" pos="3719" userDrawn="1">
          <p15:clr>
            <a:srgbClr val="A4A3A4"/>
          </p15:clr>
        </p15:guide>
        <p15:guide id="14" orient="horz" pos="3879" userDrawn="1">
          <p15:clr>
            <a:srgbClr val="A4A3A4"/>
          </p15:clr>
        </p15:guide>
        <p15:guide id="15" pos="1939" userDrawn="1">
          <p15:clr>
            <a:srgbClr val="A4A3A4"/>
          </p15:clr>
        </p15:guide>
        <p15:guide id="16" pos="1847" userDrawn="1">
          <p15:clr>
            <a:srgbClr val="A4A3A4"/>
          </p15:clr>
        </p15:guide>
        <p15:guide id="17" pos="204" userDrawn="1">
          <p15:clr>
            <a:srgbClr val="A4A3A4"/>
          </p15:clr>
        </p15:guide>
        <p15:guide id="18" pos="7054" userDrawn="1">
          <p15:clr>
            <a:srgbClr val="A4A3A4"/>
          </p15:clr>
        </p15:guide>
        <p15:guide id="19" pos="5411" userDrawn="1">
          <p15:clr>
            <a:srgbClr val="A4A3A4"/>
          </p15:clr>
        </p15:guide>
        <p15:guide id="20" pos="5318" userDrawn="1">
          <p15:clr>
            <a:srgbClr val="A4A3A4"/>
          </p15:clr>
        </p15:guide>
        <p15:guide id="21" pos="3674" userDrawn="1">
          <p15:clr>
            <a:srgbClr val="A4A3A4"/>
          </p15:clr>
        </p15:guide>
        <p15:guide id="22" pos="3584" userDrawn="1">
          <p15:clr>
            <a:srgbClr val="A4A3A4"/>
          </p15:clr>
        </p15:guide>
        <p15:guide id="23" pos="3629" userDrawn="1">
          <p15:clr>
            <a:srgbClr val="A4A3A4"/>
          </p15:clr>
        </p15:guide>
        <p15:guide id="24" orient="horz" pos="216" userDrawn="1">
          <p15:clr>
            <a:srgbClr val="A4A3A4"/>
          </p15:clr>
        </p15:guide>
        <p15:guide id="25" orient="horz" pos="2160" userDrawn="1">
          <p15:clr>
            <a:srgbClr val="A4A3A4"/>
          </p15:clr>
        </p15:guide>
        <p15:guide id="26" orient="horz" pos="984" userDrawn="1">
          <p15:clr>
            <a:srgbClr val="A4A3A4"/>
          </p15:clr>
        </p15:guide>
        <p15:guide id="27" orient="horz" pos="3456" userDrawn="1">
          <p15:clr>
            <a:srgbClr val="A4A3A4"/>
          </p15:clr>
        </p15:guide>
        <p15:guide id="28" orient="horz" pos="744" userDrawn="1">
          <p15:clr>
            <a:srgbClr val="A4A3A4"/>
          </p15:clr>
        </p15:guide>
        <p15:guide id="29" orient="horz" pos="3697" userDrawn="1">
          <p15:clr>
            <a:srgbClr val="A4A3A4"/>
          </p15:clr>
        </p15:guide>
        <p15:guide id="30" orient="horz" pos="3936" userDrawn="1">
          <p15:clr>
            <a:srgbClr val="A4A3A4"/>
          </p15:clr>
        </p15:guide>
        <p15:guide id="31" orient="horz" pos="4104" userDrawn="1">
          <p15:clr>
            <a:srgbClr val="A4A3A4"/>
          </p15:clr>
        </p15:guide>
        <p15:guide id="32" pos="1667" userDrawn="1">
          <p15:clr>
            <a:srgbClr val="A4A3A4"/>
          </p15:clr>
        </p15:guide>
        <p15:guide id="33" pos="1588" userDrawn="1">
          <p15:clr>
            <a:srgbClr val="A4A3A4"/>
          </p15:clr>
        </p15:guide>
        <p15:guide id="34" pos="176" userDrawn="1">
          <p15:clr>
            <a:srgbClr val="A4A3A4"/>
          </p15:clr>
        </p15:guide>
        <p15:guide id="35" pos="6065" userDrawn="1">
          <p15:clr>
            <a:srgbClr val="A4A3A4"/>
          </p15:clr>
        </p15:guide>
        <p15:guide id="36" pos="4652" userDrawn="1">
          <p15:clr>
            <a:srgbClr val="A4A3A4"/>
          </p15:clr>
        </p15:guide>
        <p15:guide id="37" pos="4571" userDrawn="1">
          <p15:clr>
            <a:srgbClr val="A4A3A4"/>
          </p15:clr>
        </p15:guide>
        <p15:guide id="38" pos="3159" userDrawn="1">
          <p15:clr>
            <a:srgbClr val="A4A3A4"/>
          </p15:clr>
        </p15:guide>
        <p15:guide id="39" pos="3081" userDrawn="1">
          <p15:clr>
            <a:srgbClr val="A4A3A4"/>
          </p15:clr>
        </p15:guide>
        <p15:guide id="40" pos="3120" userDrawn="1">
          <p15:clr>
            <a:srgbClr val="A4A3A4"/>
          </p15:clr>
        </p15:guide>
        <p15:guide id="41" orient="horz" pos="-336">
          <p15:clr>
            <a:srgbClr val="A4A3A4"/>
          </p15:clr>
        </p15:guide>
        <p15:guide id="42" orient="horz" pos="1501">
          <p15:clr>
            <a:srgbClr val="A4A3A4"/>
          </p15:clr>
        </p15:guide>
        <p15:guide id="43" orient="horz" pos="391">
          <p15:clr>
            <a:srgbClr val="A4A3A4"/>
          </p15:clr>
        </p15:guide>
        <p15:guide id="44" orient="horz" pos="2727">
          <p15:clr>
            <a:srgbClr val="A4A3A4"/>
          </p15:clr>
        </p15:guide>
        <p15:guide id="45" orient="horz" pos="163">
          <p15:clr>
            <a:srgbClr val="A4A3A4"/>
          </p15:clr>
        </p15:guide>
        <p15:guide id="46" orient="horz" pos="2953">
          <p15:clr>
            <a:srgbClr val="A4A3A4"/>
          </p15:clr>
        </p15:guide>
        <p15:guide id="47" orient="horz" pos="3179">
          <p15:clr>
            <a:srgbClr val="A4A3A4"/>
          </p15:clr>
        </p15:guide>
        <p15:guide id="48" orient="horz" pos="3339">
          <p15:clr>
            <a:srgbClr val="A4A3A4"/>
          </p15:clr>
        </p15:guide>
        <p15:guide id="49" orient="horz" pos="-324">
          <p15:clr>
            <a:srgbClr val="A4A3A4"/>
          </p15:clr>
        </p15:guide>
        <p15:guide id="50" orient="horz" pos="1620">
          <p15:clr>
            <a:srgbClr val="A4A3A4"/>
          </p15:clr>
        </p15:guide>
        <p15:guide id="51" orient="horz" pos="444">
          <p15:clr>
            <a:srgbClr val="A4A3A4"/>
          </p15:clr>
        </p15:guide>
        <p15:guide id="52" orient="horz" pos="2916">
          <p15:clr>
            <a:srgbClr val="A4A3A4"/>
          </p15:clr>
        </p15:guide>
        <p15:guide id="53" orient="horz" pos="3157">
          <p15:clr>
            <a:srgbClr val="A4A3A4"/>
          </p15:clr>
        </p15:guide>
        <p15:guide id="54" orient="horz" pos="3396">
          <p15:clr>
            <a:srgbClr val="A4A3A4"/>
          </p15:clr>
        </p15:guide>
        <p15:guide id="55" orient="horz" pos="3564">
          <p15:clr>
            <a:srgbClr val="A4A3A4"/>
          </p15:clr>
        </p15:guide>
        <p15:guide id="56" pos="1699">
          <p15:clr>
            <a:srgbClr val="A4A3A4"/>
          </p15:clr>
        </p15:guide>
        <p15:guide id="57" pos="1607">
          <p15:clr>
            <a:srgbClr val="A4A3A4"/>
          </p15:clr>
        </p15:guide>
        <p15:guide id="58" pos="-36">
          <p15:clr>
            <a:srgbClr val="A4A3A4"/>
          </p15:clr>
        </p15:guide>
        <p15:guide id="59" pos="6814">
          <p15:clr>
            <a:srgbClr val="A4A3A4"/>
          </p15:clr>
        </p15:guide>
        <p15:guide id="60" pos="5171">
          <p15:clr>
            <a:srgbClr val="A4A3A4"/>
          </p15:clr>
        </p15:guide>
        <p15:guide id="61" pos="5078">
          <p15:clr>
            <a:srgbClr val="A4A3A4"/>
          </p15:clr>
        </p15:guide>
        <p15:guide id="62" pos="3434">
          <p15:clr>
            <a:srgbClr val="A4A3A4"/>
          </p15:clr>
        </p15:guide>
        <p15:guide id="63" pos="3344">
          <p15:clr>
            <a:srgbClr val="A4A3A4"/>
          </p15:clr>
        </p15:guide>
        <p15:guide id="64" pos="3389">
          <p15:clr>
            <a:srgbClr val="A4A3A4"/>
          </p15:clr>
        </p15:guide>
        <p15:guide id="65" pos="1427">
          <p15:clr>
            <a:srgbClr val="A4A3A4"/>
          </p15:clr>
        </p15:guide>
        <p15:guide id="66" pos="1348">
          <p15:clr>
            <a:srgbClr val="A4A3A4"/>
          </p15:clr>
        </p15:guide>
        <p15:guide id="67" pos="-64">
          <p15:clr>
            <a:srgbClr val="A4A3A4"/>
          </p15:clr>
        </p15:guide>
        <p15:guide id="68" pos="5825">
          <p15:clr>
            <a:srgbClr val="A4A3A4"/>
          </p15:clr>
        </p15:guide>
        <p15:guide id="69" pos="4412">
          <p15:clr>
            <a:srgbClr val="A4A3A4"/>
          </p15:clr>
        </p15:guide>
        <p15:guide id="70" pos="4331">
          <p15:clr>
            <a:srgbClr val="A4A3A4"/>
          </p15:clr>
        </p15:guide>
        <p15:guide id="71" pos="2919">
          <p15:clr>
            <a:srgbClr val="A4A3A4"/>
          </p15:clr>
        </p15:guide>
        <p15:guide id="72" pos="2841">
          <p15:clr>
            <a:srgbClr val="A4A3A4"/>
          </p15:clr>
        </p15:guide>
        <p15:guide id="7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971" userDrawn="1">
          <p15:clr>
            <a:srgbClr val="A4A3A4"/>
          </p15:clr>
        </p15:guide>
        <p15:guide id="2" pos="3156" userDrawn="1">
          <p15:clr>
            <a:srgbClr val="A4A3A4"/>
          </p15:clr>
        </p15:guide>
        <p15:guide id="3" pos="441" userDrawn="1">
          <p15:clr>
            <a:srgbClr val="A4A3A4"/>
          </p15:clr>
        </p15:guide>
        <p15:guide id="4" pos="5870" userDrawn="1">
          <p15:clr>
            <a:srgbClr val="A4A3A4"/>
          </p15:clr>
        </p15:guide>
        <p15:guide id="5" orient="horz" pos="2141" userDrawn="1">
          <p15:clr>
            <a:srgbClr val="A4A3A4"/>
          </p15:clr>
        </p15:guide>
        <p15:guide id="6" pos="3128" userDrawn="1">
          <p15:clr>
            <a:srgbClr val="A4A3A4"/>
          </p15:clr>
        </p15:guide>
        <p15:guide id="7" pos="437" userDrawn="1">
          <p15:clr>
            <a:srgbClr val="A4A3A4"/>
          </p15:clr>
        </p15:guide>
        <p15:guide id="8" pos="581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da2" initials="d" lastIdx="6" clrIdx="0"/>
  <p:cmAuthor id="1" name="Dada" initials="DT" lastIdx="20" clrIdx="1"/>
  <p:cmAuthor id="2" name="Dada-Design" initials="D" lastIdx="4" clrIdx="2"/>
  <p:cmAuthor id="3" name="kair" initials="kr" lastIdx="3" clrIdx="3"/>
  <p:cmAuthor id="4" name="Rannenberg" initials="R" lastIdx="1" clrIdx="4">
    <p:extLst>
      <p:ext uri="{19B8F6BF-5375-455C-9EA6-DF929625EA0E}">
        <p15:presenceInfo xmlns:p15="http://schemas.microsoft.com/office/powerpoint/2012/main" userId="Rannen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094"/>
    <a:srgbClr val="FEEB17"/>
    <a:srgbClr val="164194"/>
    <a:srgbClr val="112D82"/>
    <a:srgbClr val="898989"/>
    <a:srgbClr val="4472C4"/>
    <a:srgbClr val="E20074"/>
    <a:srgbClr val="E20000"/>
    <a:srgbClr val="992C99"/>
    <a:srgbClr val="4B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1" autoAdjust="0"/>
    <p:restoredTop sz="86376" autoAdjust="0"/>
  </p:normalViewPr>
  <p:slideViewPr>
    <p:cSldViewPr snapToGrid="0" snapToObjects="1">
      <p:cViewPr varScale="1">
        <p:scale>
          <a:sx n="72" d="100"/>
          <a:sy n="72" d="100"/>
        </p:scale>
        <p:origin x="868" y="52"/>
      </p:cViewPr>
      <p:guideLst>
        <p:guide orient="horz" pos="204"/>
        <p:guide orient="horz" pos="2041"/>
        <p:guide orient="horz" pos="931"/>
        <p:guide orient="horz" pos="3267"/>
        <p:guide orient="horz" pos="703"/>
        <p:guide orient="horz" pos="3493"/>
        <p:guide orient="horz" pos="3719"/>
        <p:guide orient="horz" pos="3879"/>
        <p:guide pos="1939"/>
        <p:guide pos="1847"/>
        <p:guide pos="204"/>
        <p:guide pos="7054"/>
        <p:guide pos="5411"/>
        <p:guide pos="5318"/>
        <p:guide pos="3674"/>
        <p:guide pos="3584"/>
        <p:guide pos="3629"/>
        <p:guide orient="horz" pos="216"/>
        <p:guide orient="horz" pos="2160"/>
        <p:guide orient="horz" pos="984"/>
        <p:guide orient="horz" pos="3456"/>
        <p:guide orient="horz" pos="744"/>
        <p:guide orient="horz" pos="3697"/>
        <p:guide orient="horz" pos="3936"/>
        <p:guide orient="horz" pos="4104"/>
        <p:guide pos="1667"/>
        <p:guide pos="1588"/>
        <p:guide pos="176"/>
        <p:guide pos="6065"/>
        <p:guide pos="4652"/>
        <p:guide pos="4571"/>
        <p:guide pos="3159"/>
        <p:guide pos="3081"/>
        <p:guide pos="3120"/>
        <p:guide orient="horz" pos="-336"/>
        <p:guide orient="horz" pos="1501"/>
        <p:guide orient="horz" pos="391"/>
        <p:guide orient="horz" pos="2727"/>
        <p:guide orient="horz" pos="163"/>
        <p:guide orient="horz" pos="2953"/>
        <p:guide orient="horz" pos="3179"/>
        <p:guide orient="horz" pos="3339"/>
        <p:guide orient="horz" pos="-324"/>
        <p:guide orient="horz" pos="1620"/>
        <p:guide orient="horz" pos="444"/>
        <p:guide orient="horz" pos="2916"/>
        <p:guide orient="horz" pos="3157"/>
        <p:guide orient="horz" pos="3396"/>
        <p:guide orient="horz" pos="3564"/>
        <p:guide pos="1699"/>
        <p:guide pos="1607"/>
        <p:guide pos="-36"/>
        <p:guide pos="6814"/>
        <p:guide pos="5171"/>
        <p:guide pos="5078"/>
        <p:guide pos="3434"/>
        <p:guide pos="3344"/>
        <p:guide pos="3389"/>
        <p:guide pos="1427"/>
        <p:guide pos="1348"/>
        <p:guide pos="-64"/>
        <p:guide pos="5825"/>
        <p:guide pos="4412"/>
        <p:guide pos="4331"/>
        <p:guide pos="2919"/>
        <p:guide pos="284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5" d="100"/>
          <a:sy n="65" d="100"/>
        </p:scale>
        <p:origin x="1700" y="44"/>
      </p:cViewPr>
      <p:guideLst>
        <p:guide orient="horz" pos="1971"/>
        <p:guide pos="3156"/>
        <p:guide pos="441"/>
        <p:guide pos="5870"/>
        <p:guide orient="horz" pos="2141"/>
        <p:guide pos="3128"/>
        <p:guide pos="437"/>
        <p:guide pos="58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8554174" y="6420000"/>
            <a:ext cx="682948" cy="20865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/>
            </a:lvl1pPr>
          </a:lstStyle>
          <a:p>
            <a:fld id="{A7E515CE-432D-4663-9EC7-909C3633A725}" type="slidenum">
              <a:rPr lang="de-DE" smtClean="0">
                <a:latin typeface="Tele-GroteskNor" pitchFamily="2" charset="0"/>
              </a:rPr>
              <a:pPr/>
              <a:t>‹#›</a:t>
            </a:fld>
            <a:endParaRPr lang="de-DE" dirty="0">
              <a:latin typeface="Tele-GroteskNo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31354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74950" y="276225"/>
            <a:ext cx="4381500" cy="2465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93374" y="2880585"/>
            <a:ext cx="8544652" cy="34043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8555080" y="6420000"/>
            <a:ext cx="682948" cy="20865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latin typeface="Tele-GroteskNor" pitchFamily="2" charset="0"/>
              </a:defRPr>
            </a:lvl1pPr>
          </a:lstStyle>
          <a:p>
            <a:fld id="{76E97663-D53D-4421-A2F3-0C076A0529F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634468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indent="0" algn="l" defTabSz="981745" rtl="0" eaLnBrk="1" latinLnBrk="0" hangingPunct="1">
      <a:lnSpc>
        <a:spcPct val="90000"/>
      </a:lnSpc>
      <a:spcBef>
        <a:spcPts val="341"/>
      </a:spcBef>
      <a:buClr>
        <a:schemeClr val="tx2"/>
      </a:buClr>
      <a:buSzPct val="75000"/>
      <a:buFont typeface="Wingdings" pitchFamily="2" charset="2"/>
      <a:buNone/>
      <a:defRPr sz="900" kern="1200">
        <a:solidFill>
          <a:schemeClr val="tx1"/>
        </a:solidFill>
        <a:latin typeface="Tele-GroteskFet" pitchFamily="2" charset="0"/>
        <a:ea typeface="+mn-ea"/>
        <a:cs typeface="+mn-cs"/>
      </a:defRPr>
    </a:lvl1pPr>
    <a:lvl2pPr marL="0" indent="0" algn="l" defTabSz="981745" rtl="0" eaLnBrk="1" latinLnBrk="0" hangingPunct="1">
      <a:lnSpc>
        <a:spcPct val="90000"/>
      </a:lnSpc>
      <a:spcBef>
        <a:spcPts val="341"/>
      </a:spcBef>
      <a:buClr>
        <a:schemeClr val="tx2"/>
      </a:buClr>
      <a:buSzPct val="75000"/>
      <a:buFont typeface="Wingdings" pitchFamily="2" charset="2"/>
      <a:buNone/>
      <a:defRPr sz="900" kern="1200">
        <a:solidFill>
          <a:schemeClr val="tx1"/>
        </a:solidFill>
        <a:latin typeface="Tele-GroteskNor" pitchFamily="2" charset="0"/>
        <a:ea typeface="+mn-ea"/>
        <a:cs typeface="+mn-cs"/>
      </a:defRPr>
    </a:lvl2pPr>
    <a:lvl3pPr marL="73046" indent="-73046" algn="l" defTabSz="981745" rtl="0" eaLnBrk="1" latinLnBrk="0" hangingPunct="1">
      <a:lnSpc>
        <a:spcPct val="90000"/>
      </a:lnSpc>
      <a:spcBef>
        <a:spcPts val="341"/>
      </a:spcBef>
      <a:buClrTx/>
      <a:buSzPct val="70000"/>
      <a:buFont typeface="Wingdings 2" panose="05020102010507070707" pitchFamily="18" charset="2"/>
      <a:buChar char="¡"/>
      <a:defRPr sz="900" kern="1200">
        <a:solidFill>
          <a:schemeClr val="tx1"/>
        </a:solidFill>
        <a:latin typeface="Tele-GroteskNor" pitchFamily="2" charset="0"/>
        <a:ea typeface="+mn-ea"/>
        <a:cs typeface="+mn-cs"/>
      </a:defRPr>
    </a:lvl3pPr>
    <a:lvl4pPr marL="154210" indent="-81163" algn="l" defTabSz="981745" rtl="0" eaLnBrk="1" latinLnBrk="0" hangingPunct="1">
      <a:lnSpc>
        <a:spcPct val="90000"/>
      </a:lnSpc>
      <a:spcBef>
        <a:spcPts val="341"/>
      </a:spcBef>
      <a:buClrTx/>
      <a:buSzPct val="70000"/>
      <a:buFont typeface="Wingdings 2" panose="05020102010507070707" pitchFamily="18" charset="2"/>
      <a:buChar char="¡"/>
      <a:defRPr sz="900" kern="1200">
        <a:solidFill>
          <a:schemeClr val="tx1"/>
        </a:solidFill>
        <a:latin typeface="Tele-GroteskNor" pitchFamily="2" charset="0"/>
        <a:ea typeface="+mn-ea"/>
        <a:cs typeface="+mn-cs"/>
      </a:defRPr>
    </a:lvl4pPr>
    <a:lvl5pPr marL="227256" indent="-73046" algn="l" defTabSz="981745" rtl="0" eaLnBrk="1" latinLnBrk="0" hangingPunct="1">
      <a:lnSpc>
        <a:spcPct val="90000"/>
      </a:lnSpc>
      <a:spcBef>
        <a:spcPts val="341"/>
      </a:spcBef>
      <a:buClrTx/>
      <a:buSzPct val="70000"/>
      <a:buFont typeface="Wingdings 2" panose="05020102010507070707" pitchFamily="18" charset="2"/>
      <a:buChar char="¡"/>
      <a:defRPr sz="900" kern="1200">
        <a:solidFill>
          <a:schemeClr val="tx1"/>
        </a:solidFill>
        <a:latin typeface="Tele-GroteskNor" pitchFamily="2" charset="0"/>
        <a:ea typeface="+mn-ea"/>
        <a:cs typeface="+mn-cs"/>
      </a:defRPr>
    </a:lvl5pPr>
    <a:lvl6pPr marL="2454364" algn="l" defTabSz="9817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45236" algn="l" defTabSz="9817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36109" algn="l" defTabSz="9817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26981" algn="l" defTabSz="9817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740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431C0-C7A5-3645-8F2C-90C63C74A0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271" y="2366222"/>
            <a:ext cx="8370256" cy="1334084"/>
          </a:xfrm>
        </p:spPr>
        <p:txBody>
          <a:bodyPr anchor="t"/>
          <a:lstStyle>
            <a:lvl1pPr algn="l">
              <a:defRPr sz="42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88D328-7759-2F45-9EAE-93211720C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271" y="3700307"/>
            <a:ext cx="8370256" cy="904727"/>
          </a:xfrm>
        </p:spPr>
        <p:txBody>
          <a:bodyPr/>
          <a:lstStyle>
            <a:lvl1pPr marL="0" indent="0" algn="l">
              <a:buNone/>
              <a:defRPr sz="17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316562" indent="0" algn="ctr">
              <a:buNone/>
              <a:defRPr sz="1400"/>
            </a:lvl2pPr>
            <a:lvl3pPr marL="633127" indent="0" algn="ctr">
              <a:buNone/>
              <a:defRPr sz="1200"/>
            </a:lvl3pPr>
            <a:lvl4pPr marL="949689" indent="0" algn="ctr">
              <a:buNone/>
              <a:defRPr sz="1100"/>
            </a:lvl4pPr>
            <a:lvl5pPr marL="1266252" indent="0" algn="ctr">
              <a:buNone/>
              <a:defRPr sz="1100"/>
            </a:lvl5pPr>
            <a:lvl6pPr marL="1582815" indent="0" algn="ctr">
              <a:buNone/>
              <a:defRPr sz="1100"/>
            </a:lvl6pPr>
            <a:lvl7pPr marL="1899379" indent="0" algn="ctr">
              <a:buNone/>
              <a:defRPr sz="1100"/>
            </a:lvl7pPr>
            <a:lvl8pPr marL="2215942" indent="0" algn="ctr">
              <a:buNone/>
              <a:defRPr sz="1100"/>
            </a:lvl8pPr>
            <a:lvl9pPr marL="2532505" indent="0" algn="ctr">
              <a:buNone/>
              <a:defRPr sz="11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C785D-C593-9149-B3CD-4A7A6B43B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78329-23C0-1846-956A-45ECEE138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dirty="0"/>
              <a:t>Copyright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C896-04EE-084B-B3F0-EA45F73C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5AD2CE-F49B-4E00-A4C1-B0C86F7952B9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8272" y="2366222"/>
            <a:ext cx="8370256" cy="1191"/>
          </a:xfrm>
          <a:prstGeom prst="line">
            <a:avLst/>
          </a:prstGeom>
          <a:ln w="25400">
            <a:solidFill>
              <a:srgbClr val="FEE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88272" y="4766072"/>
            <a:ext cx="8370256" cy="1191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88272" y="4764881"/>
            <a:ext cx="8370256" cy="1191"/>
          </a:xfrm>
          <a:prstGeom prst="line">
            <a:avLst/>
          </a:prstGeom>
          <a:ln w="6350">
            <a:solidFill>
              <a:srgbClr val="FEE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SfE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271" y="376237"/>
            <a:ext cx="1769235" cy="932546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4B3DF53-5CCD-6B7C-D9A7-9886BC4421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4235" y="370711"/>
            <a:ext cx="781928" cy="7831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D5C301-F94D-9C25-F0E9-7DC595FA2D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03401" y="376237"/>
            <a:ext cx="3652327" cy="13340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F88BEB-0719-8AEA-2E66-E5283B909355}"/>
              </a:ext>
            </a:extLst>
          </p:cNvPr>
          <p:cNvSpPr txBox="1"/>
          <p:nvPr userDrawn="1"/>
        </p:nvSpPr>
        <p:spPr>
          <a:xfrm>
            <a:off x="3296163" y="479330"/>
            <a:ext cx="781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" baseline="0" dirty="0">
                <a:solidFill>
                  <a:schemeClr val="bg1"/>
                </a:solidFill>
              </a:rPr>
              <a:t>With the friendly support of the Representation of the State of Hessen to the EU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00AE5A-F1B5-D8BF-5A06-B0E095B70CF0}"/>
              </a:ext>
            </a:extLst>
          </p:cNvPr>
          <p:cNvSpPr/>
          <p:nvPr userDrawn="1"/>
        </p:nvSpPr>
        <p:spPr>
          <a:xfrm>
            <a:off x="2514235" y="370711"/>
            <a:ext cx="1559543" cy="783129"/>
          </a:xfrm>
          <a:prstGeom prst="rect">
            <a:avLst/>
          </a:prstGeom>
          <a:noFill/>
          <a:ln w="63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746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ection Header slide">
    <p:bg>
      <p:bgPr>
        <a:solidFill>
          <a:srgbClr val="1740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229455-1353-65A3-7BA1-54FF88013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9916" y="2365032"/>
            <a:ext cx="3645813" cy="1331704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0431C0-C7A5-3645-8F2C-90C63C74A0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271" y="2366222"/>
            <a:ext cx="8370256" cy="1334084"/>
          </a:xfrm>
        </p:spPr>
        <p:txBody>
          <a:bodyPr anchor="t"/>
          <a:lstStyle>
            <a:lvl1pPr algn="l">
              <a:defRPr sz="42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88D328-7759-2F45-9EAE-93211720C7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271" y="3700307"/>
            <a:ext cx="8370256" cy="904727"/>
          </a:xfrm>
        </p:spPr>
        <p:txBody>
          <a:bodyPr/>
          <a:lstStyle>
            <a:lvl1pPr marL="0" indent="0" algn="l">
              <a:buNone/>
              <a:defRPr sz="17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316562" indent="0" algn="ctr">
              <a:buNone/>
              <a:defRPr sz="1400"/>
            </a:lvl2pPr>
            <a:lvl3pPr marL="633127" indent="0" algn="ctr">
              <a:buNone/>
              <a:defRPr sz="1200"/>
            </a:lvl3pPr>
            <a:lvl4pPr marL="949689" indent="0" algn="ctr">
              <a:buNone/>
              <a:defRPr sz="1100"/>
            </a:lvl4pPr>
            <a:lvl5pPr marL="1266252" indent="0" algn="ctr">
              <a:buNone/>
              <a:defRPr sz="1100"/>
            </a:lvl5pPr>
            <a:lvl6pPr marL="1582815" indent="0" algn="ctr">
              <a:buNone/>
              <a:defRPr sz="1100"/>
            </a:lvl6pPr>
            <a:lvl7pPr marL="1899379" indent="0" algn="ctr">
              <a:buNone/>
              <a:defRPr sz="1100"/>
            </a:lvl7pPr>
            <a:lvl8pPr marL="2215942" indent="0" algn="ctr">
              <a:buNone/>
              <a:defRPr sz="1100"/>
            </a:lvl8pPr>
            <a:lvl9pPr marL="2532505" indent="0" algn="ctr">
              <a:buNone/>
              <a:defRPr sz="1100"/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C785D-C593-9149-B3CD-4A7A6B43B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78329-23C0-1846-956A-45ECEE138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dirty="0"/>
              <a:t>Copyright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C896-04EE-084B-B3F0-EA45F73C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5AD2CE-F49B-4E00-A4C1-B0C86F7952B9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8272" y="2366222"/>
            <a:ext cx="8370256" cy="1191"/>
          </a:xfrm>
          <a:prstGeom prst="line">
            <a:avLst/>
          </a:prstGeom>
          <a:ln w="25400">
            <a:solidFill>
              <a:srgbClr val="FEE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88272" y="4766072"/>
            <a:ext cx="8370256" cy="1191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265716" y="1"/>
            <a:ext cx="3397383" cy="2079235"/>
          </a:xfrm>
          <a:prstGeom prst="rect">
            <a:avLst/>
          </a:prstGeom>
          <a:noFill/>
        </p:spPr>
        <p:txBody>
          <a:bodyPr wrap="square" lIns="77925" tIns="38963" rIns="77925" bIns="38963" rtlCol="0" anchor="t">
            <a:spAutoFit/>
          </a:bodyPr>
          <a:lstStyle/>
          <a:p>
            <a:pPr algn="l"/>
            <a:r>
              <a:rPr lang="en-GB" sz="13000" b="1" i="0" dirty="0">
                <a:solidFill>
                  <a:srgbClr val="FFFFFF"/>
                </a:solidFill>
                <a:latin typeface="Arial"/>
                <a:cs typeface="Arial"/>
              </a:rPr>
              <a:t>02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88272" y="4764881"/>
            <a:ext cx="8370256" cy="1191"/>
          </a:xfrm>
          <a:prstGeom prst="line">
            <a:avLst/>
          </a:prstGeom>
          <a:ln w="6350">
            <a:solidFill>
              <a:srgbClr val="FEE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8136602-4990-F4BF-52DD-1736731E2B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5729" y="376236"/>
            <a:ext cx="1440000" cy="52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49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CC5AA-C367-9C49-9A77-069645A7D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73" y="916154"/>
            <a:ext cx="2949178" cy="1061765"/>
          </a:xfrm>
        </p:spPr>
        <p:txBody>
          <a:bodyPr anchor="b"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E0A79-44E0-C344-B8F6-654661206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380" y="1369219"/>
            <a:ext cx="4629150" cy="3263504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3D2A02-E32C-634F-94F9-99115CD81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8273" y="2147803"/>
            <a:ext cx="2949178" cy="2484920"/>
          </a:xfrm>
        </p:spPr>
        <p:txBody>
          <a:bodyPr/>
          <a:lstStyle>
            <a:lvl1pPr marL="0" indent="0">
              <a:buNone/>
              <a:defRPr sz="1100"/>
            </a:lvl1pPr>
            <a:lvl2pPr marL="316562" indent="0">
              <a:buNone/>
              <a:defRPr sz="1000"/>
            </a:lvl2pPr>
            <a:lvl3pPr marL="633127" indent="0">
              <a:buNone/>
              <a:defRPr sz="800"/>
            </a:lvl3pPr>
            <a:lvl4pPr marL="949689" indent="0">
              <a:buNone/>
              <a:defRPr sz="700"/>
            </a:lvl4pPr>
            <a:lvl5pPr marL="1266252" indent="0">
              <a:buNone/>
              <a:defRPr sz="700"/>
            </a:lvl5pPr>
            <a:lvl6pPr marL="1582815" indent="0">
              <a:buNone/>
              <a:defRPr sz="700"/>
            </a:lvl6pPr>
            <a:lvl7pPr marL="1899379" indent="0">
              <a:buNone/>
              <a:defRPr sz="700"/>
            </a:lvl7pPr>
            <a:lvl8pPr marL="2215942" indent="0">
              <a:buNone/>
              <a:defRPr sz="700"/>
            </a:lvl8pPr>
            <a:lvl9pPr marL="2532505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2DD0C-0E4F-4F48-ADD0-E78EF48B0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 December 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39AF8-F1F9-1B4A-A0B2-33321912B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Copyright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91318-F8D0-C942-AC79-942D28905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79232">
              <a:defRPr/>
            </a:lvl1pPr>
          </a:lstStyle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3901687-1884-7744-AA97-9FEAB2CA6ACF}"/>
              </a:ext>
            </a:extLst>
          </p:cNvPr>
          <p:cNvSpPr txBox="1">
            <a:spLocks/>
          </p:cNvSpPr>
          <p:nvPr userDrawn="1"/>
        </p:nvSpPr>
        <p:spPr>
          <a:xfrm>
            <a:off x="388272" y="273846"/>
            <a:ext cx="5955716" cy="987028"/>
          </a:xfrm>
          <a:prstGeom prst="rect">
            <a:avLst/>
          </a:prstGeom>
        </p:spPr>
        <p:txBody>
          <a:bodyPr vert="horz" lIns="77925" tIns="38963" rIns="77925" bIns="38963" rtlCol="0" anchor="t">
            <a:normAutofit/>
          </a:bodyPr>
          <a:lstStyle/>
          <a:p>
            <a:pPr marL="0" marR="0" lvl="0" indent="0" algn="l" defTabSz="63312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8C9CFE-C11B-39D4-F0B6-03B426EE0E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5728" y="273846"/>
            <a:ext cx="1440000" cy="52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78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389643-9912-EB45-A809-9FC522D002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1260873"/>
            <a:ext cx="4629150" cy="3371849"/>
          </a:xfrm>
        </p:spPr>
        <p:txBody>
          <a:bodyPr/>
          <a:lstStyle>
            <a:lvl1pPr marL="0" indent="0">
              <a:buNone/>
              <a:defRPr sz="2200"/>
            </a:lvl1pPr>
            <a:lvl2pPr marL="316562" indent="0">
              <a:buNone/>
              <a:defRPr sz="1900"/>
            </a:lvl2pPr>
            <a:lvl3pPr marL="633127" indent="0">
              <a:buNone/>
              <a:defRPr sz="1700"/>
            </a:lvl3pPr>
            <a:lvl4pPr marL="949689" indent="0">
              <a:buNone/>
              <a:defRPr sz="1400"/>
            </a:lvl4pPr>
            <a:lvl5pPr marL="1266252" indent="0">
              <a:buNone/>
              <a:defRPr sz="1400"/>
            </a:lvl5pPr>
            <a:lvl6pPr marL="1582815" indent="0">
              <a:buNone/>
              <a:defRPr sz="1400"/>
            </a:lvl6pPr>
            <a:lvl7pPr marL="1899379" indent="0">
              <a:buNone/>
              <a:defRPr sz="1400"/>
            </a:lvl7pPr>
            <a:lvl8pPr marL="2215942" indent="0">
              <a:buNone/>
              <a:defRPr sz="1400"/>
            </a:lvl8pPr>
            <a:lvl9pPr marL="2532505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7CBBD-FB08-7848-B219-7AD413B02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779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/>
              <a:t>1 December 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3B6CB-CB29-B546-BB3B-81449FA94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Copyright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66517-938E-9E48-B223-F73F9CF2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79232">
              <a:defRPr/>
            </a:lvl1pPr>
          </a:lstStyle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4CC5AA-C367-9C49-9A77-069645A7D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73" y="916154"/>
            <a:ext cx="2949178" cy="1061765"/>
          </a:xfrm>
        </p:spPr>
        <p:txBody>
          <a:bodyPr anchor="b"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3D2A02-E32C-634F-94F9-99115CD81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8273" y="2147803"/>
            <a:ext cx="2949178" cy="2484920"/>
          </a:xfrm>
        </p:spPr>
        <p:txBody>
          <a:bodyPr/>
          <a:lstStyle>
            <a:lvl1pPr marL="0" indent="0">
              <a:buNone/>
              <a:defRPr sz="1100"/>
            </a:lvl1pPr>
            <a:lvl2pPr marL="316562" indent="0">
              <a:buNone/>
              <a:defRPr sz="1000"/>
            </a:lvl2pPr>
            <a:lvl3pPr marL="633127" indent="0">
              <a:buNone/>
              <a:defRPr sz="800"/>
            </a:lvl3pPr>
            <a:lvl4pPr marL="949689" indent="0">
              <a:buNone/>
              <a:defRPr sz="700"/>
            </a:lvl4pPr>
            <a:lvl5pPr marL="1266252" indent="0">
              <a:buNone/>
              <a:defRPr sz="700"/>
            </a:lvl5pPr>
            <a:lvl6pPr marL="1582815" indent="0">
              <a:buNone/>
              <a:defRPr sz="700"/>
            </a:lvl6pPr>
            <a:lvl7pPr marL="1899379" indent="0">
              <a:buNone/>
              <a:defRPr sz="700"/>
            </a:lvl7pPr>
            <a:lvl8pPr marL="2215942" indent="0">
              <a:buNone/>
              <a:defRPr sz="700"/>
            </a:lvl8pPr>
            <a:lvl9pPr marL="2532505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3901687-1884-7744-AA97-9FEAB2CA6ACF}"/>
              </a:ext>
            </a:extLst>
          </p:cNvPr>
          <p:cNvSpPr txBox="1">
            <a:spLocks/>
          </p:cNvSpPr>
          <p:nvPr userDrawn="1"/>
        </p:nvSpPr>
        <p:spPr>
          <a:xfrm>
            <a:off x="388272" y="273846"/>
            <a:ext cx="5955716" cy="987028"/>
          </a:xfrm>
          <a:prstGeom prst="rect">
            <a:avLst/>
          </a:prstGeom>
        </p:spPr>
        <p:txBody>
          <a:bodyPr vert="horz" lIns="77925" tIns="38963" rIns="77925" bIns="38963" rtlCol="0" anchor="t">
            <a:normAutofit/>
          </a:bodyPr>
          <a:lstStyle/>
          <a:p>
            <a:pPr marL="0" marR="0" lvl="0" indent="0" algn="l" defTabSz="63312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9F0DC-73B4-41BF-F414-197CF9A3F4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5728" y="273846"/>
            <a:ext cx="1440000" cy="52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21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st Slide">
    <p:bg>
      <p:bgPr>
        <a:solidFill>
          <a:srgbClr val="1740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431C0-C7A5-3645-8F2C-90C63C74A0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271" y="2366222"/>
            <a:ext cx="8370256" cy="1334084"/>
          </a:xfrm>
        </p:spPr>
        <p:txBody>
          <a:bodyPr anchor="t"/>
          <a:lstStyle>
            <a:lvl1pPr algn="l">
              <a:defRPr sz="42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88D328-7759-2F45-9EAE-93211720C7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271" y="3700307"/>
            <a:ext cx="8370256" cy="904727"/>
          </a:xfrm>
        </p:spPr>
        <p:txBody>
          <a:bodyPr/>
          <a:lstStyle>
            <a:lvl1pPr marL="0" indent="0" algn="l">
              <a:buNone/>
              <a:defRPr sz="1700" b="0" i="0">
                <a:solidFill>
                  <a:srgbClr val="FEEB17"/>
                </a:solidFill>
                <a:latin typeface="Arial"/>
                <a:cs typeface="Arial"/>
              </a:defRPr>
            </a:lvl1pPr>
            <a:lvl2pPr marL="316562" indent="0" algn="ctr">
              <a:buNone/>
              <a:defRPr sz="1400"/>
            </a:lvl2pPr>
            <a:lvl3pPr marL="633127" indent="0" algn="ctr">
              <a:buNone/>
              <a:defRPr sz="1200"/>
            </a:lvl3pPr>
            <a:lvl4pPr marL="949689" indent="0" algn="ctr">
              <a:buNone/>
              <a:defRPr sz="1100"/>
            </a:lvl4pPr>
            <a:lvl5pPr marL="1266252" indent="0" algn="ctr">
              <a:buNone/>
              <a:defRPr sz="1100"/>
            </a:lvl5pPr>
            <a:lvl6pPr marL="1582815" indent="0" algn="ctr">
              <a:buNone/>
              <a:defRPr sz="1100"/>
            </a:lvl6pPr>
            <a:lvl7pPr marL="1899379" indent="0" algn="ctr">
              <a:buNone/>
              <a:defRPr sz="1100"/>
            </a:lvl7pPr>
            <a:lvl8pPr marL="2215942" indent="0" algn="ctr">
              <a:buNone/>
              <a:defRPr sz="1100"/>
            </a:lvl8pPr>
            <a:lvl9pPr marL="2532505" indent="0" algn="ctr">
              <a:buNone/>
              <a:defRPr sz="1100"/>
            </a:lvl9pPr>
          </a:lstStyle>
          <a:p>
            <a:r>
              <a:rPr lang="en-US" dirty="0"/>
              <a:t>cybersec4europe.com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78329-23C0-1846-956A-45ECEE138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272" y="4767264"/>
            <a:ext cx="3086100" cy="27384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Copyright 2022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8272" y="4766072"/>
            <a:ext cx="8370256" cy="1191"/>
          </a:xfrm>
          <a:prstGeom prst="line">
            <a:avLst/>
          </a:prstGeom>
          <a:ln w="6350">
            <a:solidFill>
              <a:srgbClr val="FEE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SfE_Logo_Reverse.png">
            <a:extLst>
              <a:ext uri="{FF2B5EF4-FFF2-40B4-BE49-F238E27FC236}">
                <a16:creationId xmlns:a16="http://schemas.microsoft.com/office/drawing/2014/main" id="{577A7703-6316-B83B-54FE-F3DC19EFF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271" y="376237"/>
            <a:ext cx="1769235" cy="9325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159E8-E883-3D21-AC72-910163A6FD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03401" y="376237"/>
            <a:ext cx="3652327" cy="1334084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AA43C34-0B6F-C191-A1CD-ADBA6D5D93D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14235" y="370711"/>
            <a:ext cx="781928" cy="7831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B0884F-B20A-488E-B7E0-2418ACBFE670}"/>
              </a:ext>
            </a:extLst>
          </p:cNvPr>
          <p:cNvSpPr txBox="1"/>
          <p:nvPr userDrawn="1"/>
        </p:nvSpPr>
        <p:spPr>
          <a:xfrm>
            <a:off x="3296163" y="479330"/>
            <a:ext cx="781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" baseline="0" dirty="0">
                <a:solidFill>
                  <a:schemeClr val="bg1"/>
                </a:solidFill>
              </a:rPr>
              <a:t>With the friendly support of the Representation of the State of Hessen to the EU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3DF995-4BEB-6026-E45E-8A1C465C535A}"/>
              </a:ext>
            </a:extLst>
          </p:cNvPr>
          <p:cNvSpPr/>
          <p:nvPr userDrawn="1"/>
        </p:nvSpPr>
        <p:spPr>
          <a:xfrm>
            <a:off x="2514235" y="370711"/>
            <a:ext cx="1559543" cy="783129"/>
          </a:xfrm>
          <a:prstGeom prst="rect">
            <a:avLst/>
          </a:prstGeom>
          <a:noFill/>
          <a:ln w="63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74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slide">
    <p:bg>
      <p:bgPr>
        <a:solidFill>
          <a:srgbClr val="1740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229455-1353-65A3-7BA1-54FF88013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9916" y="2365032"/>
            <a:ext cx="3645813" cy="1331704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0431C0-C7A5-3645-8F2C-90C63C74A0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271" y="2366222"/>
            <a:ext cx="8370256" cy="1334084"/>
          </a:xfrm>
        </p:spPr>
        <p:txBody>
          <a:bodyPr anchor="t"/>
          <a:lstStyle>
            <a:lvl1pPr algn="l">
              <a:defRPr sz="42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88D328-7759-2F45-9EAE-93211720C7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271" y="3700307"/>
            <a:ext cx="8370256" cy="904727"/>
          </a:xfrm>
        </p:spPr>
        <p:txBody>
          <a:bodyPr/>
          <a:lstStyle>
            <a:lvl1pPr marL="0" indent="0" algn="l">
              <a:buNone/>
              <a:defRPr sz="17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316562" indent="0" algn="ctr">
              <a:buNone/>
              <a:defRPr sz="1400"/>
            </a:lvl2pPr>
            <a:lvl3pPr marL="633127" indent="0" algn="ctr">
              <a:buNone/>
              <a:defRPr sz="1200"/>
            </a:lvl3pPr>
            <a:lvl4pPr marL="949689" indent="0" algn="ctr">
              <a:buNone/>
              <a:defRPr sz="1100"/>
            </a:lvl4pPr>
            <a:lvl5pPr marL="1266252" indent="0" algn="ctr">
              <a:buNone/>
              <a:defRPr sz="1100"/>
            </a:lvl5pPr>
            <a:lvl6pPr marL="1582815" indent="0" algn="ctr">
              <a:buNone/>
              <a:defRPr sz="1100"/>
            </a:lvl6pPr>
            <a:lvl7pPr marL="1899379" indent="0" algn="ctr">
              <a:buNone/>
              <a:defRPr sz="1100"/>
            </a:lvl7pPr>
            <a:lvl8pPr marL="2215942" indent="0" algn="ctr">
              <a:buNone/>
              <a:defRPr sz="1100"/>
            </a:lvl8pPr>
            <a:lvl9pPr marL="2532505" indent="0" algn="ctr">
              <a:buNone/>
              <a:defRPr sz="1100"/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C785D-C593-9149-B3CD-4A7A6B43B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78329-23C0-1846-956A-45ECEE138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dirty="0"/>
              <a:t>Copyright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C896-04EE-084B-B3F0-EA45F73C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5AD2CE-F49B-4E00-A4C1-B0C86F7952B9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8272" y="2366222"/>
            <a:ext cx="8370256" cy="1191"/>
          </a:xfrm>
          <a:prstGeom prst="line">
            <a:avLst/>
          </a:prstGeom>
          <a:ln w="25400">
            <a:solidFill>
              <a:srgbClr val="FEE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88272" y="4766072"/>
            <a:ext cx="8370256" cy="1191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265716" y="1"/>
            <a:ext cx="3397383" cy="2079235"/>
          </a:xfrm>
          <a:prstGeom prst="rect">
            <a:avLst/>
          </a:prstGeom>
          <a:noFill/>
        </p:spPr>
        <p:txBody>
          <a:bodyPr wrap="square" lIns="77925" tIns="38963" rIns="77925" bIns="38963" rtlCol="0" anchor="t">
            <a:spAutoFit/>
          </a:bodyPr>
          <a:lstStyle/>
          <a:p>
            <a:pPr algn="l"/>
            <a:r>
              <a:rPr lang="en-GB" sz="13000" b="1" i="0" dirty="0">
                <a:solidFill>
                  <a:srgbClr val="FFFFFF"/>
                </a:solidFill>
                <a:latin typeface="Arial"/>
                <a:cs typeface="Arial"/>
              </a:rPr>
              <a:t>01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88272" y="4764881"/>
            <a:ext cx="8370256" cy="1191"/>
          </a:xfrm>
          <a:prstGeom prst="line">
            <a:avLst/>
          </a:prstGeom>
          <a:ln w="6350">
            <a:solidFill>
              <a:srgbClr val="FEE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8136602-4990-F4BF-52DD-1736731E2B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5729" y="376236"/>
            <a:ext cx="1440000" cy="52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4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1687-1884-7744-AA97-9FEAB2CA6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72" y="273846"/>
            <a:ext cx="5955716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E60B5-ECA4-034A-9EEB-3DF358360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2186B-557C-124F-BD10-7B2AD6E55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algn="ctr"/>
            <a:r>
              <a:rPr lang="en-US" dirty="0"/>
              <a:t>Copyright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F4F52-9237-544E-B37E-57C51C2E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79232">
              <a:defRPr/>
            </a:lvl1pPr>
          </a:lstStyle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033235-BA77-C14F-98F2-4C2C6B73E0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272" y="4767264"/>
            <a:ext cx="2057400" cy="273844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r>
              <a:rPr lang="en-GB" dirty="0"/>
              <a:t>1 December 2022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4034C5-E574-7F30-55FA-AE8392C8D3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5728" y="273846"/>
            <a:ext cx="1440000" cy="52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4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1740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1687-1884-7744-AA97-9FEAB2CA6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271" y="424706"/>
            <a:ext cx="8370256" cy="4253133"/>
          </a:xfrm>
        </p:spPr>
        <p:txBody>
          <a:bodyPr>
            <a:normAutofit/>
          </a:bodyPr>
          <a:lstStyle>
            <a:lvl1pPr>
              <a:defRPr sz="42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Use this slide for large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35576-3AE0-BC4B-ABA6-A0A91753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2186B-557C-124F-BD10-7B2AD6E55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dirty="0"/>
              <a:t>Copyright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F4F52-9237-544E-B37E-57C51C2E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5AD2CE-F49B-4E00-A4C1-B0C86F7952B9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88272" y="272654"/>
            <a:ext cx="8370256" cy="1191"/>
          </a:xfrm>
          <a:prstGeom prst="line">
            <a:avLst/>
          </a:prstGeom>
          <a:ln w="25400">
            <a:solidFill>
              <a:srgbClr val="FEE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88272" y="4764881"/>
            <a:ext cx="8370256" cy="1191"/>
          </a:xfrm>
          <a:prstGeom prst="line">
            <a:avLst/>
          </a:prstGeom>
          <a:ln w="6350">
            <a:solidFill>
              <a:srgbClr val="FEE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94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1687-1884-7744-AA97-9FEAB2CA6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271" y="424706"/>
            <a:ext cx="8370256" cy="4253133"/>
          </a:xfrm>
        </p:spPr>
        <p:txBody>
          <a:bodyPr>
            <a:normAutofit/>
          </a:bodyPr>
          <a:lstStyle>
            <a:lvl1pPr>
              <a:defRPr sz="4200" b="0" i="0" baseline="0">
                <a:solidFill>
                  <a:srgbClr val="112D8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Use this slide for large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35576-3AE0-BC4B-ABA6-A0A91753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12D82"/>
                </a:solidFill>
              </a:defRPr>
            </a:lvl1pPr>
          </a:lstStyle>
          <a:p>
            <a:r>
              <a:rPr lang="en-GB" dirty="0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2186B-557C-124F-BD10-7B2AD6E55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12D82"/>
                </a:solidFill>
              </a:defRPr>
            </a:lvl1pPr>
          </a:lstStyle>
          <a:p>
            <a:pPr algn="ctr"/>
            <a:r>
              <a:rPr lang="en-US" dirty="0"/>
              <a:t>Copyright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F4F52-9237-544E-B37E-57C51C2E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12D82"/>
                </a:solidFill>
              </a:defRPr>
            </a:lvl1pPr>
          </a:lstStyle>
          <a:p>
            <a:fld id="{375AD2CE-F49B-4E00-A4C1-B0C86F7952B9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88272" y="272654"/>
            <a:ext cx="8370256" cy="1191"/>
          </a:xfrm>
          <a:prstGeom prst="line">
            <a:avLst/>
          </a:prstGeom>
          <a:ln w="25400">
            <a:solidFill>
              <a:srgbClr val="FEE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94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C8A71-AC4F-9240-9336-C3BF2E1201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272" y="1369219"/>
            <a:ext cx="3886200" cy="326350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C82B4-2116-8040-BCF0-CCFE0B2605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2328" y="1369219"/>
            <a:ext cx="3886200" cy="3263504"/>
          </a:xfrm>
        </p:spPr>
        <p:txBody>
          <a:bodyPr>
            <a:normAutofit/>
          </a:bodyPr>
          <a:lstStyle>
            <a:lvl1pPr marL="158283" indent="-158283" algn="l" defTabSz="633127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74845" indent="-158283" algn="l" defTabSz="633127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7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91408" indent="-158283" algn="l" defTabSz="633127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5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07971" indent="-158283" algn="l" defTabSz="633127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24535" indent="-158283" algn="l" defTabSz="633127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474845" lvl="1" indent="-158283" algn="l" defTabSz="633127" rtl="0" eaLnBrk="1" latinLnBrk="0" hangingPunct="1">
              <a:lnSpc>
                <a:spcPct val="90000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791408" lvl="2" indent="-158283" algn="l" defTabSz="633127" rtl="0" eaLnBrk="1" latinLnBrk="0" hangingPunct="1">
              <a:lnSpc>
                <a:spcPct val="90000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1107971" lvl="3" indent="-158283" algn="l" defTabSz="633127" rtl="0" eaLnBrk="1" latinLnBrk="0" hangingPunct="1">
              <a:lnSpc>
                <a:spcPct val="90000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1424535" lvl="4" indent="-158283" algn="l" defTabSz="633127" rtl="0" eaLnBrk="1" latinLnBrk="0" hangingPunct="1">
              <a:lnSpc>
                <a:spcPct val="90000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99FD9-9A05-D64C-8F75-DC66638EF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 December 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81892B-CF84-1D48-96E7-A35B4E47D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Copyright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91664B-0474-5840-9EC6-BE7E2B608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79232">
              <a:defRPr/>
            </a:lvl1pPr>
          </a:lstStyle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901687-1884-7744-AA97-9FEAB2CA6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72" y="273846"/>
            <a:ext cx="5955716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27BBDB-14B1-5B83-83BD-BD71A22824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5728" y="273846"/>
            <a:ext cx="1440000" cy="52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0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C4BB8-1DA2-4046-B1C8-55801360B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272" y="1260872"/>
            <a:ext cx="3868340" cy="617934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6562" indent="0">
              <a:buNone/>
              <a:defRPr sz="1400" b="1"/>
            </a:lvl2pPr>
            <a:lvl3pPr marL="633127" indent="0">
              <a:buNone/>
              <a:defRPr sz="1200" b="1"/>
            </a:lvl3pPr>
            <a:lvl4pPr marL="949689" indent="0">
              <a:buNone/>
              <a:defRPr sz="1100" b="1"/>
            </a:lvl4pPr>
            <a:lvl5pPr marL="1266252" indent="0">
              <a:buNone/>
              <a:defRPr sz="1100" b="1"/>
            </a:lvl5pPr>
            <a:lvl6pPr marL="1582815" indent="0">
              <a:buNone/>
              <a:defRPr sz="1100" b="1"/>
            </a:lvl6pPr>
            <a:lvl7pPr marL="1899379" indent="0">
              <a:buNone/>
              <a:defRPr sz="1100" b="1"/>
            </a:lvl7pPr>
            <a:lvl8pPr marL="2215942" indent="0">
              <a:buNone/>
              <a:defRPr sz="1100" b="1"/>
            </a:lvl8pPr>
            <a:lvl9pPr marL="2532505" indent="0">
              <a:buNone/>
              <a:defRPr sz="1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10F5FE-3BEC-1840-ACD5-54619C0BB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827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FF128E-52FB-1C4F-BEE1-5602E1B64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 December 2022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56F5BA-2A5A-0E47-AA88-2780F173C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Copyright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EFD87C-23BD-C24F-B47C-69891DF57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79232">
              <a:defRPr/>
            </a:lvl1pPr>
          </a:lstStyle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3901687-1884-7744-AA97-9FEAB2CA6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72" y="273846"/>
            <a:ext cx="5955716" cy="9870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6F6A8E9-FACF-9C4A-9549-FD32786559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71138" y="1260872"/>
            <a:ext cx="3887391" cy="617934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6562" indent="0">
              <a:buNone/>
              <a:defRPr sz="1400" b="1"/>
            </a:lvl2pPr>
            <a:lvl3pPr marL="633127" indent="0">
              <a:buNone/>
              <a:defRPr sz="1200" b="1"/>
            </a:lvl3pPr>
            <a:lvl4pPr marL="949689" indent="0">
              <a:buNone/>
              <a:defRPr sz="1100" b="1"/>
            </a:lvl4pPr>
            <a:lvl5pPr marL="1266252" indent="0">
              <a:buNone/>
              <a:defRPr sz="1100" b="1"/>
            </a:lvl5pPr>
            <a:lvl6pPr marL="1582815" indent="0">
              <a:buNone/>
              <a:defRPr sz="1100" b="1"/>
            </a:lvl6pPr>
            <a:lvl7pPr marL="1899379" indent="0">
              <a:buNone/>
              <a:defRPr sz="1100" b="1"/>
            </a:lvl7pPr>
            <a:lvl8pPr marL="2215942" indent="0">
              <a:buNone/>
              <a:defRPr sz="1100" b="1"/>
            </a:lvl8pPr>
            <a:lvl9pPr marL="2532505" indent="0">
              <a:buNone/>
              <a:defRPr sz="1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B11E3783-B899-4744-9159-7E51F8549C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71138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0DA491-AD90-8E2D-A1F4-EDEF5B9665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5728" y="273846"/>
            <a:ext cx="1440000" cy="52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5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E58E67-1578-684A-8220-283037EDC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 December 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AE2C2D-E3B6-214C-AB5B-69CB327AB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Copyright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87A51D-44CB-DA46-B676-B4D58452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79232">
              <a:defRPr/>
            </a:lvl1pPr>
          </a:lstStyle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3901687-1884-7744-AA97-9FEAB2CA6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72" y="273846"/>
            <a:ext cx="5955716" cy="9870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88272" y="4764881"/>
            <a:ext cx="8370256" cy="1191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BAA878A-5A38-3823-D778-CBCC4728E0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5728" y="273846"/>
            <a:ext cx="1440000" cy="52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5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4085A3-CAB5-E743-8BCC-057BBE0B0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 December 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4AF050-ADD6-2D4B-A68E-E3FD9D0A7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Copyright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A693D-075F-654A-AD4F-533B5C2B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79232">
              <a:defRPr/>
            </a:lvl1pPr>
          </a:lstStyle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3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8A6EA6-E0D1-9443-9DFA-B6A9FBF7E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72" y="345833"/>
            <a:ext cx="8370256" cy="903983"/>
          </a:xfrm>
          <a:prstGeom prst="rect">
            <a:avLst/>
          </a:prstGeom>
        </p:spPr>
        <p:txBody>
          <a:bodyPr vert="horz" lIns="77925" tIns="38963" rIns="77925" bIns="38963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CF0BC-A958-6D44-BB75-1A1F33F2C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272" y="1369219"/>
            <a:ext cx="8370256" cy="3263504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92A60-D8F2-CD4C-918A-89BBF0FA4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8272" y="4767264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8FB51-B9A7-7C48-91AC-C820486F08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2" y="4767264"/>
            <a:ext cx="30861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/>
              <a:t>Copyright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DC3E4-4DE4-BE4A-A746-3903057F9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01128" y="4767264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 defTabSz="779232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8272" y="4766072"/>
            <a:ext cx="8370256" cy="1191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88272" y="4764881"/>
            <a:ext cx="8370256" cy="1191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97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95" r:id="rId2"/>
    <p:sldLayoutId id="2147484184" r:id="rId3"/>
    <p:sldLayoutId id="2147484197" r:id="rId4"/>
    <p:sldLayoutId id="2147484198" r:id="rId5"/>
    <p:sldLayoutId id="2147484186" r:id="rId6"/>
    <p:sldLayoutId id="2147484187" r:id="rId7"/>
    <p:sldLayoutId id="2147484188" r:id="rId8"/>
    <p:sldLayoutId id="2147484189" r:id="rId9"/>
    <p:sldLayoutId id="2147484199" r:id="rId10"/>
    <p:sldLayoutId id="2147484190" r:id="rId11"/>
    <p:sldLayoutId id="2147484191" r:id="rId12"/>
    <p:sldLayoutId id="2147484196" r:id="rId13"/>
  </p:sldLayoutIdLst>
  <p:hf hdr="0"/>
  <p:txStyles>
    <p:titleStyle>
      <a:lvl1pPr algn="l" defTabSz="633127" rtl="0" eaLnBrk="1" latinLnBrk="0" hangingPunct="1">
        <a:lnSpc>
          <a:spcPct val="90000"/>
        </a:lnSpc>
        <a:spcBef>
          <a:spcPct val="0"/>
        </a:spcBef>
        <a:buNone/>
        <a:defRPr sz="2700" b="0" i="0" kern="1200">
          <a:solidFill>
            <a:srgbClr val="164194"/>
          </a:solidFill>
          <a:latin typeface="Arial"/>
          <a:ea typeface="+mj-ea"/>
          <a:cs typeface="Arial"/>
        </a:defRPr>
      </a:lvl1pPr>
    </p:titleStyle>
    <p:bodyStyle>
      <a:lvl1pPr marL="158283" indent="-158283" algn="l" defTabSz="633127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j-lt"/>
          <a:ea typeface="+mn-ea"/>
          <a:cs typeface="+mn-cs"/>
        </a:defRPr>
      </a:lvl1pPr>
      <a:lvl2pPr marL="474845" indent="-158283" algn="l" defTabSz="633127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j-lt"/>
          <a:ea typeface="+mn-ea"/>
          <a:cs typeface="+mn-cs"/>
        </a:defRPr>
      </a:lvl2pPr>
      <a:lvl3pPr marL="791408" indent="-158283" algn="l" defTabSz="633127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3pPr>
      <a:lvl4pPr marL="1107971" indent="-158283" algn="l" defTabSz="633127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4pPr>
      <a:lvl5pPr marL="1424535" indent="-158283" algn="l" defTabSz="633127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1741097" indent="-158283" algn="l" defTabSz="633127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61" indent="-158283" algn="l" defTabSz="633127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374223" indent="-158283" algn="l" defTabSz="633127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690787" indent="-158283" algn="l" defTabSz="633127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312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6562" algn="l" defTabSz="63312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33127" algn="l" defTabSz="63312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49689" algn="l" defTabSz="63312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66252" algn="l" defTabSz="63312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82815" algn="l" defTabSz="63312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379" algn="l" defTabSz="63312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15942" algn="l" defTabSz="63312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32505" algn="l" defTabSz="63312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4B082-D9D8-AAC9-EF25-E062BC2F1D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F73B05-A5CE-EE32-59B9-18984269FF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Silvia Vidor – University of Trento</a:t>
            </a:r>
          </a:p>
          <a:p>
            <a:r>
              <a:rPr lang="en-GB" dirty="0"/>
              <a:t>With contributions from: Alberto </a:t>
            </a:r>
            <a:r>
              <a:rPr lang="en-GB" dirty="0" err="1"/>
              <a:t>Lluch</a:t>
            </a:r>
            <a:r>
              <a:rPr lang="en-GB" dirty="0"/>
              <a:t> </a:t>
            </a:r>
            <a:r>
              <a:rPr lang="en-GB" dirty="0" err="1"/>
              <a:t>Lafuente</a:t>
            </a:r>
            <a:r>
              <a:rPr lang="en-GB" dirty="0"/>
              <a:t> (DTU), Fabio di Franco (ENISA), Fabio </a:t>
            </a:r>
            <a:r>
              <a:rPr lang="en-GB" dirty="0" err="1"/>
              <a:t>Massacci</a:t>
            </a:r>
            <a:r>
              <a:rPr lang="en-GB" dirty="0"/>
              <a:t> (UNITN, VUA), Carlos E. </a:t>
            </a:r>
            <a:r>
              <a:rPr lang="en-GB" dirty="0" err="1"/>
              <a:t>Budde</a:t>
            </a:r>
            <a:r>
              <a:rPr lang="en-GB" dirty="0"/>
              <a:t> (UNITN)</a:t>
            </a:r>
          </a:p>
        </p:txBody>
      </p:sp>
    </p:spTree>
    <p:extLst>
      <p:ext uri="{BB962C8B-B14F-4D97-AF65-F5344CB8AC3E}">
        <p14:creationId xmlns:p14="http://schemas.microsoft.com/office/powerpoint/2010/main" val="3211439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5E10632-E342-EC78-8D28-9333005ECB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Future Perspectives on </a:t>
            </a:r>
            <a:br>
              <a:rPr lang="en-GB" dirty="0"/>
            </a:br>
            <a:r>
              <a:rPr lang="en-GB" dirty="0"/>
              <a:t>Cybersecurity Education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048EAC-6425-A867-8006-62542F480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1D2A80-2FA5-CB46-96A3-0E1B033D2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E3AB9-621B-2AA5-79D4-873E5151B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593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7EB5135-33CC-A770-0FE2-375F68CF2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272" y="1065320"/>
            <a:ext cx="5160272" cy="3565813"/>
          </a:xfrm>
        </p:spPr>
        <p:txBody>
          <a:bodyPr/>
          <a:lstStyle/>
          <a:p>
            <a:r>
              <a:rPr lang="en-GB" dirty="0"/>
              <a:t>Using the framework developed in WP6, a survey has been performed to verify which skills are considered important in cybersecurity for academia and industry.</a:t>
            </a:r>
          </a:p>
          <a:p>
            <a:r>
              <a:rPr lang="en-GB" dirty="0"/>
              <a:t>There are critical skills that are not currently being taught by cybersecurity programs – e.g. Incidents &amp; Continuity.</a:t>
            </a:r>
          </a:p>
          <a:p>
            <a:r>
              <a:rPr lang="en-GB" dirty="0"/>
              <a:t>At the same time, there are critical mismatches between industrial and academic skills – with 7 out of the top 10 skills different between the </a:t>
            </a:r>
            <a:r>
              <a:rPr lang="en-GB"/>
              <a:t>two fields.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8B649-C3DE-3B24-306B-62C9F18A4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517F5-A9F7-C15E-2DBB-49DC6BAE4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683CA-4752-A4AF-6B37-33CC4976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61BA936-981B-653D-8A7C-732731B4C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72" y="273846"/>
            <a:ext cx="5955716" cy="590941"/>
          </a:xfrm>
        </p:spPr>
        <p:txBody>
          <a:bodyPr anchor="ctr">
            <a:normAutofit/>
          </a:bodyPr>
          <a:lstStyle/>
          <a:p>
            <a:r>
              <a:rPr lang="en-GB" sz="2400" dirty="0"/>
              <a:t>Consolidating cybersecurity in Europe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82F91A3-FC3E-CBF4-7A40-7C360D6D62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1507" y="1000918"/>
            <a:ext cx="2914221" cy="3630215"/>
          </a:xfrm>
        </p:spPr>
      </p:pic>
    </p:spTree>
    <p:extLst>
      <p:ext uri="{BB962C8B-B14F-4D97-AF65-F5344CB8AC3E}">
        <p14:creationId xmlns:p14="http://schemas.microsoft.com/office/powerpoint/2010/main" val="493321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9C9B749-0DB2-2196-19B5-F694EC0B8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2400" dirty="0" err="1"/>
              <a:t>CyberHEAD</a:t>
            </a:r>
            <a:endParaRPr lang="en-GB" sz="24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C205AE8-14C8-0B6C-230D-4CC371F39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272" y="1369219"/>
            <a:ext cx="3979542" cy="326350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/>
              <a:t>Crowd-sourced database of cybersecurity related education programmes:</a:t>
            </a:r>
          </a:p>
          <a:p>
            <a:r>
              <a:rPr lang="en-GB" dirty="0"/>
              <a:t>largest and updated point of reference for citizens looking to upskill their knowledge in the cybersecurity field</a:t>
            </a:r>
          </a:p>
          <a:p>
            <a:r>
              <a:rPr lang="en-GB" dirty="0"/>
              <a:t>started as collaboration between CS4E and Sparta in the CCN, now maintained by ENISA.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8CB878-4233-6104-5581-E9D191402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168AC-532A-BED5-FDD8-F2831C747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3F0A36-769A-F36A-71DC-0708AE4D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62E85B-7455-EBB8-D6B3-5076EC2A8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30"/>
          <a:stretch/>
        </p:blipFill>
        <p:spPr>
          <a:xfrm>
            <a:off x="4571999" y="1124197"/>
            <a:ext cx="4065973" cy="346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86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CF884-32A4-7EE4-4120-FCA2C7BB24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 for your attention!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703C63-A840-26D8-A771-1155044AF7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Silvia Vidor – silvia.vidor@unitn.it – University of Trento</a:t>
            </a:r>
          </a:p>
          <a:p>
            <a:r>
              <a:rPr lang="en-GB" dirty="0"/>
              <a:t>https://cybersec4europe.eu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842FA2-0851-5988-13E7-6C27BD7A0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60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66E9F-B113-309A-E0B5-D2D7DDDDD2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WP6 - Cybersecurity Skills </a:t>
            </a:r>
            <a:br>
              <a:rPr lang="en-GB" dirty="0"/>
            </a:br>
            <a:r>
              <a:rPr lang="en-GB" dirty="0"/>
              <a:t>and Capability Building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C566D-74BB-43FB-7DCD-890AB4E72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8EB55-536A-9172-5F6B-1DAE7BEF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DD8A9-5C95-ACCC-3638-D4B683D7E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3119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5FDBC-F0E1-DDAE-8694-7DDBD81F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72" y="273846"/>
            <a:ext cx="5955716" cy="782597"/>
          </a:xfrm>
        </p:spPr>
        <p:txBody>
          <a:bodyPr anchor="ctr">
            <a:normAutofit/>
          </a:bodyPr>
          <a:lstStyle/>
          <a:p>
            <a:r>
              <a:rPr lang="en-GB" sz="2400" dirty="0"/>
              <a:t>Main education objective of CS4E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4CD21-DB2A-2378-1836-8C6EEDFDA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i="1" dirty="0">
                <a:solidFill>
                  <a:srgbClr val="164094"/>
                </a:solidFill>
              </a:rPr>
              <a:t>“To define guidelines and tools that support the design of capability building instruments”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dirty="0">
              <a:solidFill>
                <a:srgbClr val="164094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164094"/>
                </a:solidFill>
              </a:rPr>
              <a:t>Examples: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dirty="0">
                <a:solidFill>
                  <a:srgbClr val="164094"/>
                </a:solidFill>
              </a:rPr>
              <a:t>Identification of cybersecurity knowledge units and curricula;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dirty="0">
                <a:solidFill>
                  <a:srgbClr val="164094"/>
                </a:solidFill>
              </a:rPr>
              <a:t>Specification of relevant learning objectives and competences;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dirty="0">
                <a:solidFill>
                  <a:srgbClr val="164094"/>
                </a:solidFill>
              </a:rPr>
              <a:t>Development of training and awareness activities;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dirty="0">
                <a:solidFill>
                  <a:srgbClr val="164094"/>
                </a:solidFill>
              </a:rPr>
              <a:t>Development of quality certification processes.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949D86-7B60-CBCD-A554-AE4BD2D03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DDDCDC-1EE0-CBE9-06C3-683F5918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913021-0D99-AC37-1769-A653D0F9F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173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12EA6E3-BF75-479C-ED6F-D5DB66FE0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2400" noProof="0" dirty="0"/>
              <a:t>Some key questions we addressed</a:t>
            </a:r>
            <a:endParaRPr lang="en-GB" sz="2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965F53-0DAF-2A19-E7BA-79A255FB8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Which cybersecurity knowledge areas/units/skills can be taught?</a:t>
            </a:r>
          </a:p>
          <a:p>
            <a:pPr>
              <a:lnSpc>
                <a:spcPct val="150000"/>
              </a:lnSpc>
            </a:pPr>
            <a:r>
              <a:rPr lang="en-GB" dirty="0"/>
              <a:t>In which areas/units/skills are we educating people?</a:t>
            </a:r>
          </a:p>
          <a:p>
            <a:pPr>
              <a:lnSpc>
                <a:spcPct val="150000"/>
              </a:lnSpc>
            </a:pPr>
            <a:r>
              <a:rPr lang="en-GB" dirty="0"/>
              <a:t>How to choose knowledge areas/units/skills for a specific profile?</a:t>
            </a:r>
          </a:p>
          <a:p>
            <a:pPr>
              <a:lnSpc>
                <a:spcPct val="150000"/>
              </a:lnSpc>
            </a:pPr>
            <a:r>
              <a:rPr lang="en-GB" dirty="0"/>
              <a:t>How should an education unit be designed and offered?</a:t>
            </a:r>
          </a:p>
          <a:p>
            <a:pPr>
              <a:lnSpc>
                <a:spcPct val="150000"/>
              </a:lnSpc>
            </a:pPr>
            <a:r>
              <a:rPr lang="en-GB" dirty="0"/>
              <a:t>How does one assess and evaluate the quality of an education offer?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B60366-48A6-DD08-7487-84070F086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02C248-83BC-940B-B54E-BC3954C97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4EC458-0FF0-2DBC-81B2-21581856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67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79DC731-B2F4-EC5D-63E6-420E971DA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7870" y="1071912"/>
            <a:ext cx="3886200" cy="3624374"/>
          </a:xfrm>
        </p:spPr>
        <p:txBody>
          <a:bodyPr anchor="ctr"/>
          <a:lstStyle/>
          <a:p>
            <a:r>
              <a:rPr lang="en-GB" sz="2000" dirty="0"/>
              <a:t>We combined the ACM framework with some elements from the NIST framework.</a:t>
            </a:r>
          </a:p>
          <a:p>
            <a:r>
              <a:rPr lang="en-GB" sz="2000" dirty="0"/>
              <a:t>This served well the purpose of mapping education programmes, identifying skills, etc.</a:t>
            </a:r>
            <a:endParaRPr lang="en-DK" sz="2000" dirty="0"/>
          </a:p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F8BF57-9789-2EB8-E728-24D4209A1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87A3D-4408-652B-106E-92620B46F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C36E0A-D938-EBA4-147E-C7395B1E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72CCFEC-8BB3-259B-3465-D8AEF91F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72" y="273846"/>
            <a:ext cx="6802641" cy="798066"/>
          </a:xfrm>
        </p:spPr>
        <p:txBody>
          <a:bodyPr anchor="ctr">
            <a:normAutofit fontScale="90000"/>
          </a:bodyPr>
          <a:lstStyle/>
          <a:p>
            <a:r>
              <a:rPr lang="en-GB" dirty="0"/>
              <a:t>Which cybersecurity knowledge areas/units/skills can be taught?</a:t>
            </a:r>
          </a:p>
        </p:txBody>
      </p:sp>
      <p:pic>
        <p:nvPicPr>
          <p:cNvPr id="13" name="Content Placeholder 12" descr="Table&#10;&#10;Description automatically generated">
            <a:extLst>
              <a:ext uri="{FF2B5EF4-FFF2-40B4-BE49-F238E27FC236}">
                <a16:creationId xmlns:a16="http://schemas.microsoft.com/office/drawing/2014/main" id="{1DE734D0-5F99-F8DA-1ABF-186040E516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8944"/>
          <a:stretch/>
        </p:blipFill>
        <p:spPr>
          <a:xfrm>
            <a:off x="4456590" y="1044612"/>
            <a:ext cx="4371588" cy="372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8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B25D474-E1DB-1DD8-16DB-B260E4B359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en-GB" dirty="0"/>
              <a:t>We did a survey of ~100 MSc in Cybersecurity</a:t>
            </a:r>
          </a:p>
          <a:p>
            <a:r>
              <a:rPr lang="en-GB" dirty="0"/>
              <a:t>Main goal: identify capacity building gaps</a:t>
            </a:r>
            <a:endParaRPr lang="en-DK" dirty="0"/>
          </a:p>
          <a:p>
            <a:r>
              <a:rPr lang="en-GB" sz="2000" noProof="0" dirty="0"/>
              <a:t>By-product</a:t>
            </a:r>
            <a:r>
              <a:rPr lang="en-GB" sz="2000" dirty="0"/>
              <a:t>: </a:t>
            </a:r>
            <a:r>
              <a:rPr lang="en-GB" sz="2000" noProof="0" dirty="0"/>
              <a:t>the online MSc Education Map</a:t>
            </a:r>
          </a:p>
          <a:p>
            <a:r>
              <a:rPr lang="en-GB" dirty="0"/>
              <a:t>Education programmes were then invited to join the ENISA map.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BF1B4-1055-CCF9-1EFB-E604EF4B8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B4AA9-1941-45DF-F57C-9EEA9755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9062D-9F3F-2790-22DE-F7E290CC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2F0D17A-1732-E07F-D2A0-A7C8FB682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71" y="273846"/>
            <a:ext cx="6847029" cy="800132"/>
          </a:xfrm>
        </p:spPr>
        <p:txBody>
          <a:bodyPr anchor="ctr">
            <a:normAutofit/>
          </a:bodyPr>
          <a:lstStyle/>
          <a:p>
            <a:r>
              <a:rPr lang="en-GB" sz="2400" dirty="0"/>
              <a:t>In which areas/units/skills are we educating people?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9D2A33C-F9C7-D50B-C4DB-1C37AE7B39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66335" y="1389890"/>
            <a:ext cx="4589393" cy="267496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41296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00294C2-6EDD-AF4A-8D7F-D2EA23D8B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72" y="273846"/>
            <a:ext cx="6722742" cy="994172"/>
          </a:xfrm>
        </p:spPr>
        <p:txBody>
          <a:bodyPr anchor="ctr">
            <a:normAutofit/>
          </a:bodyPr>
          <a:lstStyle/>
          <a:p>
            <a:r>
              <a:rPr lang="en-GB" sz="2400" dirty="0"/>
              <a:t>How to choose knowledge areas/units/skills for a specific profile?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429AC69-8149-15F5-546D-E48E5AC14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272" y="1296709"/>
            <a:ext cx="8370256" cy="3263504"/>
          </a:xfrm>
        </p:spPr>
        <p:txBody>
          <a:bodyPr anchor="ctr">
            <a:normAutofit/>
          </a:bodyPr>
          <a:lstStyle/>
          <a:p>
            <a:pPr algn="just">
              <a:lnSpc>
                <a:spcPct val="110000"/>
              </a:lnSpc>
              <a:spcBef>
                <a:spcPts val="650"/>
              </a:spcBef>
            </a:pPr>
            <a:r>
              <a:rPr lang="en-GB" sz="2000" dirty="0">
                <a:sym typeface="Wingdings" panose="05000000000000000000" pitchFamily="2" charset="2"/>
              </a:rPr>
              <a:t>Main goal: identify skills and content of teaching modules for specific job profiles.</a:t>
            </a:r>
          </a:p>
          <a:p>
            <a:pPr algn="just">
              <a:lnSpc>
                <a:spcPct val="110000"/>
              </a:lnSpc>
              <a:spcBef>
                <a:spcPts val="650"/>
              </a:spcBef>
            </a:pPr>
            <a:r>
              <a:rPr lang="en-GB" sz="2000" dirty="0">
                <a:sym typeface="Wingdings" panose="05000000000000000000" pitchFamily="2" charset="2"/>
              </a:rPr>
              <a:t>Methodology: use the CybserSec4Europe </a:t>
            </a:r>
            <a:r>
              <a:rPr lang="en-GB" sz="2000" dirty="0"/>
              <a:t>education framework and ask experts how relevant knowledge units are.</a:t>
            </a:r>
          </a:p>
          <a:p>
            <a:pPr algn="just">
              <a:lnSpc>
                <a:spcPct val="110000"/>
              </a:lnSpc>
              <a:spcBef>
                <a:spcPts val="650"/>
              </a:spcBef>
            </a:pPr>
            <a:r>
              <a:rPr lang="en-GB" sz="2000" dirty="0">
                <a:sym typeface="Wingdings" panose="05000000000000000000" pitchFamily="2" charset="2"/>
              </a:rPr>
              <a:t>The result is a weighted importance of each unit, to be used as the basis for content design.</a:t>
            </a:r>
          </a:p>
          <a:p>
            <a:pPr algn="just">
              <a:lnSpc>
                <a:spcPct val="110000"/>
              </a:lnSpc>
              <a:spcBef>
                <a:spcPts val="650"/>
              </a:spcBef>
            </a:pPr>
            <a:r>
              <a:rPr lang="en-GB" sz="2000" dirty="0">
                <a:sym typeface="Wingdings" panose="05000000000000000000" pitchFamily="2" charset="2"/>
              </a:rPr>
              <a:t>This methodology has been evaluated on 24 job profiles.</a:t>
            </a:r>
            <a:endParaRPr lang="en-GB" sz="1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1BA6F-63D2-A7C3-C07B-DCDD7B635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DB392-36D2-AD20-BA4B-AF1AF4AC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0868-7D2D-2FF8-663E-410D88291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333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A9EE464-A670-3F47-4D43-4EB7DA8C5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71" y="273846"/>
            <a:ext cx="6696109" cy="994172"/>
          </a:xfrm>
        </p:spPr>
        <p:txBody>
          <a:bodyPr anchor="ctr">
            <a:normAutofit/>
          </a:bodyPr>
          <a:lstStyle/>
          <a:p>
            <a:r>
              <a:rPr lang="en-GB" sz="2400" dirty="0"/>
              <a:t>How should an education unit be designed and offered?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A39DDE-DF40-290F-14E6-63517ADF1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650"/>
              </a:spcBef>
              <a:buNone/>
            </a:pPr>
            <a:r>
              <a:rPr lang="en-GB" sz="2100" dirty="0">
                <a:sym typeface="Wingdings" panose="05000000000000000000" pitchFamily="2" charset="2"/>
              </a:rPr>
              <a:t>What else can we do beyond traditional education (classroom courses)?</a:t>
            </a:r>
          </a:p>
          <a:p>
            <a:pPr marL="0" indent="0" algn="just">
              <a:lnSpc>
                <a:spcPct val="110000"/>
              </a:lnSpc>
              <a:spcBef>
                <a:spcPts val="650"/>
              </a:spcBef>
              <a:buNone/>
            </a:pPr>
            <a:r>
              <a:rPr lang="en-GB" sz="2100" dirty="0">
                <a:sym typeface="Wingdings" panose="05000000000000000000" pitchFamily="2" charset="2"/>
              </a:rPr>
              <a:t>Some education means we have looked at:</a:t>
            </a:r>
          </a:p>
          <a:p>
            <a:pPr algn="just">
              <a:lnSpc>
                <a:spcPct val="110000"/>
              </a:lnSpc>
              <a:spcBef>
                <a:spcPts val="650"/>
              </a:spcBef>
            </a:pPr>
            <a:r>
              <a:rPr lang="en-GB" sz="2000" dirty="0">
                <a:sym typeface="Wingdings" panose="05000000000000000000" pitchFamily="2" charset="2"/>
              </a:rPr>
              <a:t>MOOCs: online (cf. COVID19), massive (scalable), asynchronous.</a:t>
            </a:r>
          </a:p>
          <a:p>
            <a:pPr algn="just">
              <a:lnSpc>
                <a:spcPct val="110000"/>
              </a:lnSpc>
              <a:spcBef>
                <a:spcPts val="650"/>
              </a:spcBef>
            </a:pPr>
            <a:r>
              <a:rPr lang="en-GB" sz="2000" dirty="0">
                <a:sym typeface="Wingdings" panose="05000000000000000000" pitchFamily="2" charset="2"/>
              </a:rPr>
              <a:t>Cyber ranges: challenge-driven, based on teamwork, hands-on, interactive.</a:t>
            </a:r>
          </a:p>
          <a:p>
            <a:pPr algn="just">
              <a:lnSpc>
                <a:spcPct val="110000"/>
              </a:lnSpc>
              <a:spcBef>
                <a:spcPts val="650"/>
              </a:spcBef>
            </a:pPr>
            <a:r>
              <a:rPr lang="en-GB" sz="2000" dirty="0">
                <a:sym typeface="Wingdings" panose="05000000000000000000" pitchFamily="2" charset="2"/>
              </a:rPr>
              <a:t>Security Serious Games: gamification-powered, fun, interactive.</a:t>
            </a: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3B2CC4-06BC-0636-4C46-F28D4E9A6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E4481-DFF6-7371-FCE2-F6147B341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1B2DA4-1340-1F6B-A593-FFCAA4ABF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50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63A0E4-7CC5-0C69-37A8-17CCB5A88E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889" y="1140781"/>
            <a:ext cx="4290261" cy="352438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Proposed quality criteria for MOOCs:</a:t>
            </a:r>
          </a:p>
          <a:p>
            <a:pPr algn="just">
              <a:lnSpc>
                <a:spcPct val="110000"/>
              </a:lnSpc>
              <a:spcBef>
                <a:spcPts val="650"/>
              </a:spcBef>
            </a:pPr>
            <a:r>
              <a:rPr lang="en-GB" dirty="0">
                <a:sym typeface="Wingdings" panose="05000000000000000000" pitchFamily="2" charset="2"/>
              </a:rPr>
              <a:t>QC1 - Qualification of the Proposer</a:t>
            </a:r>
          </a:p>
          <a:p>
            <a:pPr algn="just">
              <a:lnSpc>
                <a:spcPct val="110000"/>
              </a:lnSpc>
              <a:spcBef>
                <a:spcPts val="650"/>
              </a:spcBef>
            </a:pPr>
            <a:r>
              <a:rPr lang="en-GB" dirty="0">
                <a:sym typeface="Wingdings" panose="05000000000000000000" pitchFamily="2" charset="2"/>
              </a:rPr>
              <a:t>QC2 - Qualification of Participants</a:t>
            </a:r>
          </a:p>
          <a:p>
            <a:pPr algn="just">
              <a:lnSpc>
                <a:spcPct val="110000"/>
              </a:lnSpc>
              <a:spcBef>
                <a:spcPts val="650"/>
              </a:spcBef>
            </a:pPr>
            <a:r>
              <a:rPr lang="en-GB" dirty="0">
                <a:sym typeface="Wingdings" panose="05000000000000000000" pitchFamily="2" charset="2"/>
              </a:rPr>
              <a:t>QC3 - Qualification of Instructors</a:t>
            </a:r>
          </a:p>
          <a:p>
            <a:pPr algn="just">
              <a:lnSpc>
                <a:spcPct val="110000"/>
              </a:lnSpc>
              <a:spcBef>
                <a:spcPts val="650"/>
              </a:spcBef>
            </a:pPr>
            <a:r>
              <a:rPr lang="en-GB" dirty="0">
                <a:sym typeface="Wingdings" panose="05000000000000000000" pitchFamily="2" charset="2"/>
              </a:rPr>
              <a:t>QC4 - Examination and </a:t>
            </a:r>
            <a:r>
              <a:rPr lang="en-GB" dirty="0" err="1">
                <a:sym typeface="Wingdings" panose="05000000000000000000" pitchFamily="2" charset="2"/>
              </a:rPr>
              <a:t>Credentialisation</a:t>
            </a:r>
            <a:endParaRPr lang="en-GB" dirty="0">
              <a:sym typeface="Wingdings" panose="05000000000000000000" pitchFamily="2" charset="2"/>
            </a:endParaRPr>
          </a:p>
          <a:p>
            <a:pPr algn="just">
              <a:lnSpc>
                <a:spcPct val="110000"/>
              </a:lnSpc>
              <a:spcBef>
                <a:spcPts val="650"/>
              </a:spcBef>
            </a:pPr>
            <a:r>
              <a:rPr lang="en-GB" dirty="0">
                <a:sym typeface="Wingdings" panose="05000000000000000000" pitchFamily="2" charset="2"/>
              </a:rPr>
              <a:t>QC5 - Course Evaluation</a:t>
            </a:r>
          </a:p>
          <a:p>
            <a:pPr algn="just">
              <a:lnSpc>
                <a:spcPct val="110000"/>
              </a:lnSpc>
              <a:spcBef>
                <a:spcPts val="650"/>
              </a:spcBef>
            </a:pPr>
            <a:r>
              <a:rPr lang="en-GB" dirty="0">
                <a:sym typeface="Wingdings" panose="05000000000000000000" pitchFamily="2" charset="2"/>
              </a:rPr>
              <a:t>QC6 - Meeting Professional Expectations</a:t>
            </a:r>
          </a:p>
          <a:p>
            <a:pPr algn="just">
              <a:lnSpc>
                <a:spcPct val="110000"/>
              </a:lnSpc>
              <a:spcBef>
                <a:spcPts val="650"/>
              </a:spcBef>
            </a:pPr>
            <a:r>
              <a:rPr lang="en-GB" dirty="0">
                <a:sym typeface="Wingdings" panose="05000000000000000000" pitchFamily="2" charset="2"/>
              </a:rPr>
              <a:t>QC7 - Course Structure, Content and Evaluation</a:t>
            </a:r>
          </a:p>
          <a:p>
            <a:pPr algn="just">
              <a:lnSpc>
                <a:spcPct val="110000"/>
              </a:lnSpc>
              <a:spcBef>
                <a:spcPts val="650"/>
              </a:spcBef>
            </a:pPr>
            <a:r>
              <a:rPr lang="en-GB" dirty="0">
                <a:sym typeface="Wingdings" panose="05000000000000000000" pitchFamily="2" charset="2"/>
              </a:rPr>
              <a:t>QC8 - Course Platform and Channels</a:t>
            </a:r>
          </a:p>
          <a:p>
            <a:pPr algn="just">
              <a:lnSpc>
                <a:spcPct val="110000"/>
              </a:lnSpc>
              <a:spcBef>
                <a:spcPts val="650"/>
              </a:spcBef>
            </a:pPr>
            <a:r>
              <a:rPr lang="en-GB" dirty="0">
                <a:sym typeface="Wingdings" panose="05000000000000000000" pitchFamily="2" charset="2"/>
              </a:rPr>
              <a:t>QC9 – Openness</a:t>
            </a:r>
          </a:p>
          <a:p>
            <a:pPr algn="just">
              <a:lnSpc>
                <a:spcPct val="110000"/>
              </a:lnSpc>
              <a:spcBef>
                <a:spcPts val="650"/>
              </a:spcBef>
            </a:pPr>
            <a:r>
              <a:rPr lang="en-GB" dirty="0">
                <a:sym typeface="Wingdings" panose="05000000000000000000" pitchFamily="2" charset="2"/>
              </a:rPr>
              <a:t>QC10 - Ethics</a:t>
            </a:r>
          </a:p>
          <a:p>
            <a:pPr algn="just">
              <a:lnSpc>
                <a:spcPct val="110000"/>
              </a:lnSpc>
              <a:spcBef>
                <a:spcPts val="650"/>
              </a:spcBef>
            </a:pPr>
            <a:r>
              <a:rPr lang="en-GB" dirty="0">
                <a:sym typeface="Wingdings" panose="05000000000000000000" pitchFamily="2" charset="2"/>
              </a:rPr>
              <a:t>QC11 – Privacy</a:t>
            </a:r>
          </a:p>
          <a:p>
            <a:pPr algn="just">
              <a:lnSpc>
                <a:spcPct val="110000"/>
              </a:lnSpc>
              <a:spcBef>
                <a:spcPts val="650"/>
              </a:spcBef>
            </a:pPr>
            <a:r>
              <a:rPr lang="en-GB" dirty="0">
                <a:sym typeface="Wingdings" panose="05000000000000000000" pitchFamily="2" charset="2"/>
              </a:rPr>
              <a:t>QC12 - Utilising Cyber Ranges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2A82197-6F0C-F58A-B43E-E25599ECE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9BC40-861D-3E0F-1130-8C9C29AC1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583EB-DE65-4642-F333-987D93D90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B89CE3-03A2-4202-12EB-8340470D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71" y="273846"/>
            <a:ext cx="6527433" cy="764841"/>
          </a:xfrm>
        </p:spPr>
        <p:txBody>
          <a:bodyPr anchor="ctr">
            <a:normAutofit/>
          </a:bodyPr>
          <a:lstStyle/>
          <a:p>
            <a:r>
              <a:rPr lang="en-GB" sz="2400" dirty="0"/>
              <a:t>How does one assess and evaluate the quality of an education offer?</a:t>
            </a:r>
          </a:p>
        </p:txBody>
      </p:sp>
      <p:pic>
        <p:nvPicPr>
          <p:cNvPr id="9" name="Content Placeholder 8" descr="Diagram, schematic&#10;&#10;Description automatically generated">
            <a:extLst>
              <a:ext uri="{FF2B5EF4-FFF2-40B4-BE49-F238E27FC236}">
                <a16:creationId xmlns:a16="http://schemas.microsoft.com/office/drawing/2014/main" id="{DFBB1FAD-6C08-23D9-DAFB-ABC3A218C7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6031" b="10829"/>
          <a:stretch/>
        </p:blipFill>
        <p:spPr>
          <a:xfrm>
            <a:off x="5189767" y="1038687"/>
            <a:ext cx="3565961" cy="361299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156352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27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.%m.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/&gt;&lt;m_precDefaultWeek/&gt;&lt;m_precDefaultDay&gt;&lt;m_bNumberIsYear val=&quot;0&quot;/&gt;&lt;m_strFormatTime&gt;%#d&lt;/m_strFormatTime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992C99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1907</TotalTime>
  <Words>690</Words>
  <Application>Microsoft Office PowerPoint</Application>
  <PresentationFormat>On-screen Show (16:9)</PresentationFormat>
  <Paragraphs>97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Tele-GroteskFet</vt:lpstr>
      <vt:lpstr>Tele-GroteskNor</vt:lpstr>
      <vt:lpstr>Wingdings</vt:lpstr>
      <vt:lpstr>Wingdings 2</vt:lpstr>
      <vt:lpstr>Office Theme</vt:lpstr>
      <vt:lpstr>Education</vt:lpstr>
      <vt:lpstr>WP6 - Cybersecurity Skills  and Capability Building</vt:lpstr>
      <vt:lpstr>Main education objective of CS4E</vt:lpstr>
      <vt:lpstr>Some key questions we addressed</vt:lpstr>
      <vt:lpstr>Which cybersecurity knowledge areas/units/skills can be taught?</vt:lpstr>
      <vt:lpstr>In which areas/units/skills are we educating people?</vt:lpstr>
      <vt:lpstr>How to choose knowledge areas/units/skills for a specific profile?</vt:lpstr>
      <vt:lpstr>How should an education unit be designed and offered?</vt:lpstr>
      <vt:lpstr>How does one assess and evaluate the quality of an education offer?</vt:lpstr>
      <vt:lpstr>Future Perspectives on  Cybersecurity Education</vt:lpstr>
      <vt:lpstr>Consolidating cybersecurity in Europe</vt:lpstr>
      <vt:lpstr>CyberHEAD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TELEKOM POWERPOINT-MASTER 16:9 DE</dc:title>
  <dc:creator>Wagner, Frank</dc:creator>
  <cp:lastModifiedBy>Vidor, Silvia</cp:lastModifiedBy>
  <cp:revision>779</cp:revision>
  <cp:lastPrinted>2018-12-02T11:34:56Z</cp:lastPrinted>
  <dcterms:created xsi:type="dcterms:W3CDTF">2019-03-07T20:33:53Z</dcterms:created>
  <dcterms:modified xsi:type="dcterms:W3CDTF">2022-11-28T15:18:12Z</dcterms:modified>
</cp:coreProperties>
</file>