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8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1" r:id="rId3"/>
    <p:sldId id="297" r:id="rId4"/>
    <p:sldId id="296" r:id="rId5"/>
    <p:sldId id="268" r:id="rId6"/>
    <p:sldId id="29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4" r:id="rId17"/>
    <p:sldId id="285" r:id="rId18"/>
    <p:sldId id="299" r:id="rId19"/>
    <p:sldId id="279" r:id="rId20"/>
    <p:sldId id="280" r:id="rId21"/>
    <p:sldId id="300" r:id="rId22"/>
    <p:sldId id="281" r:id="rId23"/>
    <p:sldId id="282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301" r:id="rId34"/>
    <p:sldId id="295" r:id="rId35"/>
  </p:sldIdLst>
  <p:sldSz cx="9144000" cy="5143500" type="screen16x9"/>
  <p:notesSz cx="9931400" cy="6794500"/>
  <p:custDataLst>
    <p:tags r:id="rId38"/>
  </p:custDataLst>
  <p:defaultTextStyle>
    <a:defPPr>
      <a:defRPr lang="en-US"/>
    </a:defPPr>
    <a:lvl1pPr marL="0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04" userDrawn="1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1" userDrawn="1">
          <p15:clr>
            <a:srgbClr val="A4A3A4"/>
          </p15:clr>
        </p15:guide>
        <p15:guide id="10" orient="horz" pos="3267" userDrawn="1">
          <p15:clr>
            <a:srgbClr val="A4A3A4"/>
          </p15:clr>
        </p15:guide>
        <p15:guide id="11" orient="horz" pos="703" userDrawn="1">
          <p15:clr>
            <a:srgbClr val="A4A3A4"/>
          </p15:clr>
        </p15:guide>
        <p15:guide id="12" orient="horz" pos="3493" userDrawn="1">
          <p15:clr>
            <a:srgbClr val="A4A3A4"/>
          </p15:clr>
        </p15:guide>
        <p15:guide id="13" orient="horz" pos="3719" userDrawn="1">
          <p15:clr>
            <a:srgbClr val="A4A3A4"/>
          </p15:clr>
        </p15:guide>
        <p15:guide id="14" orient="horz" pos="3879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1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74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  <p15:guide id="24" orient="horz" pos="216" userDrawn="1">
          <p15:clr>
            <a:srgbClr val="A4A3A4"/>
          </p15:clr>
        </p15:guide>
        <p15:guide id="25" orient="horz" pos="2160" userDrawn="1">
          <p15:clr>
            <a:srgbClr val="A4A3A4"/>
          </p15:clr>
        </p15:guide>
        <p15:guide id="26" orient="horz" pos="984" userDrawn="1">
          <p15:clr>
            <a:srgbClr val="A4A3A4"/>
          </p15:clr>
        </p15:guide>
        <p15:guide id="27" orient="horz" pos="3456" userDrawn="1">
          <p15:clr>
            <a:srgbClr val="A4A3A4"/>
          </p15:clr>
        </p15:guide>
        <p15:guide id="28" orient="horz" pos="744" userDrawn="1">
          <p15:clr>
            <a:srgbClr val="A4A3A4"/>
          </p15:clr>
        </p15:guide>
        <p15:guide id="29" orient="horz" pos="3697" userDrawn="1">
          <p15:clr>
            <a:srgbClr val="A4A3A4"/>
          </p15:clr>
        </p15:guide>
        <p15:guide id="30" orient="horz" pos="3936" userDrawn="1">
          <p15:clr>
            <a:srgbClr val="A4A3A4"/>
          </p15:clr>
        </p15:guide>
        <p15:guide id="31" orient="horz" pos="4104" userDrawn="1">
          <p15:clr>
            <a:srgbClr val="A4A3A4"/>
          </p15:clr>
        </p15:guide>
        <p15:guide id="32" pos="1667" userDrawn="1">
          <p15:clr>
            <a:srgbClr val="A4A3A4"/>
          </p15:clr>
        </p15:guide>
        <p15:guide id="33" pos="1588" userDrawn="1">
          <p15:clr>
            <a:srgbClr val="A4A3A4"/>
          </p15:clr>
        </p15:guide>
        <p15:guide id="34" pos="176" userDrawn="1">
          <p15:clr>
            <a:srgbClr val="A4A3A4"/>
          </p15:clr>
        </p15:guide>
        <p15:guide id="35" pos="6065" userDrawn="1">
          <p15:clr>
            <a:srgbClr val="A4A3A4"/>
          </p15:clr>
        </p15:guide>
        <p15:guide id="36" pos="4652" userDrawn="1">
          <p15:clr>
            <a:srgbClr val="A4A3A4"/>
          </p15:clr>
        </p15:guide>
        <p15:guide id="37" pos="4571" userDrawn="1">
          <p15:clr>
            <a:srgbClr val="A4A3A4"/>
          </p15:clr>
        </p15:guide>
        <p15:guide id="38" pos="3159" userDrawn="1">
          <p15:clr>
            <a:srgbClr val="A4A3A4"/>
          </p15:clr>
        </p15:guide>
        <p15:guide id="39" pos="3081" userDrawn="1">
          <p15:clr>
            <a:srgbClr val="A4A3A4"/>
          </p15:clr>
        </p15:guide>
        <p15:guide id="40" pos="3120" userDrawn="1">
          <p15:clr>
            <a:srgbClr val="A4A3A4"/>
          </p15:clr>
        </p15:guide>
        <p15:guide id="41" orient="horz" pos="-336">
          <p15:clr>
            <a:srgbClr val="A4A3A4"/>
          </p15:clr>
        </p15:guide>
        <p15:guide id="42" orient="horz" pos="1501">
          <p15:clr>
            <a:srgbClr val="A4A3A4"/>
          </p15:clr>
        </p15:guide>
        <p15:guide id="43" orient="horz" pos="391">
          <p15:clr>
            <a:srgbClr val="A4A3A4"/>
          </p15:clr>
        </p15:guide>
        <p15:guide id="44" orient="horz" pos="2727">
          <p15:clr>
            <a:srgbClr val="A4A3A4"/>
          </p15:clr>
        </p15:guide>
        <p15:guide id="45" orient="horz" pos="163">
          <p15:clr>
            <a:srgbClr val="A4A3A4"/>
          </p15:clr>
        </p15:guide>
        <p15:guide id="46" orient="horz" pos="2953">
          <p15:clr>
            <a:srgbClr val="A4A3A4"/>
          </p15:clr>
        </p15:guide>
        <p15:guide id="47" orient="horz" pos="3179">
          <p15:clr>
            <a:srgbClr val="A4A3A4"/>
          </p15:clr>
        </p15:guide>
        <p15:guide id="48" orient="horz" pos="3339">
          <p15:clr>
            <a:srgbClr val="A4A3A4"/>
          </p15:clr>
        </p15:guide>
        <p15:guide id="49" orient="horz" pos="-324">
          <p15:clr>
            <a:srgbClr val="A4A3A4"/>
          </p15:clr>
        </p15:guide>
        <p15:guide id="50" orient="horz" pos="1620">
          <p15:clr>
            <a:srgbClr val="A4A3A4"/>
          </p15:clr>
        </p15:guide>
        <p15:guide id="51" orient="horz" pos="444">
          <p15:clr>
            <a:srgbClr val="A4A3A4"/>
          </p15:clr>
        </p15:guide>
        <p15:guide id="52" orient="horz" pos="2916">
          <p15:clr>
            <a:srgbClr val="A4A3A4"/>
          </p15:clr>
        </p15:guide>
        <p15:guide id="53" orient="horz" pos="3157">
          <p15:clr>
            <a:srgbClr val="A4A3A4"/>
          </p15:clr>
        </p15:guide>
        <p15:guide id="54" orient="horz" pos="3396">
          <p15:clr>
            <a:srgbClr val="A4A3A4"/>
          </p15:clr>
        </p15:guide>
        <p15:guide id="55" orient="horz" pos="3564">
          <p15:clr>
            <a:srgbClr val="A4A3A4"/>
          </p15:clr>
        </p15:guide>
        <p15:guide id="56" pos="1699">
          <p15:clr>
            <a:srgbClr val="A4A3A4"/>
          </p15:clr>
        </p15:guide>
        <p15:guide id="57" pos="1607">
          <p15:clr>
            <a:srgbClr val="A4A3A4"/>
          </p15:clr>
        </p15:guide>
        <p15:guide id="58" pos="-36">
          <p15:clr>
            <a:srgbClr val="A4A3A4"/>
          </p15:clr>
        </p15:guide>
        <p15:guide id="59" pos="6814">
          <p15:clr>
            <a:srgbClr val="A4A3A4"/>
          </p15:clr>
        </p15:guide>
        <p15:guide id="60" pos="5171">
          <p15:clr>
            <a:srgbClr val="A4A3A4"/>
          </p15:clr>
        </p15:guide>
        <p15:guide id="61" pos="5078">
          <p15:clr>
            <a:srgbClr val="A4A3A4"/>
          </p15:clr>
        </p15:guide>
        <p15:guide id="62" pos="3434">
          <p15:clr>
            <a:srgbClr val="A4A3A4"/>
          </p15:clr>
        </p15:guide>
        <p15:guide id="63" pos="3344">
          <p15:clr>
            <a:srgbClr val="A4A3A4"/>
          </p15:clr>
        </p15:guide>
        <p15:guide id="64" pos="3389">
          <p15:clr>
            <a:srgbClr val="A4A3A4"/>
          </p15:clr>
        </p15:guide>
        <p15:guide id="65" pos="1427">
          <p15:clr>
            <a:srgbClr val="A4A3A4"/>
          </p15:clr>
        </p15:guide>
        <p15:guide id="66" pos="1348">
          <p15:clr>
            <a:srgbClr val="A4A3A4"/>
          </p15:clr>
        </p15:guide>
        <p15:guide id="67" pos="-64">
          <p15:clr>
            <a:srgbClr val="A4A3A4"/>
          </p15:clr>
        </p15:guide>
        <p15:guide id="68" pos="5825">
          <p15:clr>
            <a:srgbClr val="A4A3A4"/>
          </p15:clr>
        </p15:guide>
        <p15:guide id="69" pos="4412">
          <p15:clr>
            <a:srgbClr val="A4A3A4"/>
          </p15:clr>
        </p15:guide>
        <p15:guide id="70" pos="4331">
          <p15:clr>
            <a:srgbClr val="A4A3A4"/>
          </p15:clr>
        </p15:guide>
        <p15:guide id="71" pos="2919">
          <p15:clr>
            <a:srgbClr val="A4A3A4"/>
          </p15:clr>
        </p15:guide>
        <p15:guide id="72" pos="2841">
          <p15:clr>
            <a:srgbClr val="A4A3A4"/>
          </p15:clr>
        </p15:guide>
        <p15:guide id="7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1" userDrawn="1">
          <p15:clr>
            <a:srgbClr val="A4A3A4"/>
          </p15:clr>
        </p15:guide>
        <p15:guide id="2" pos="3156" userDrawn="1">
          <p15:clr>
            <a:srgbClr val="A4A3A4"/>
          </p15:clr>
        </p15:guide>
        <p15:guide id="3" pos="441" userDrawn="1">
          <p15:clr>
            <a:srgbClr val="A4A3A4"/>
          </p15:clr>
        </p15:guide>
        <p15:guide id="4" pos="5870" userDrawn="1">
          <p15:clr>
            <a:srgbClr val="A4A3A4"/>
          </p15:clr>
        </p15:guide>
        <p15:guide id="5" orient="horz" pos="2141" userDrawn="1">
          <p15:clr>
            <a:srgbClr val="A4A3A4"/>
          </p15:clr>
        </p15:guide>
        <p15:guide id="6" pos="3128" userDrawn="1">
          <p15:clr>
            <a:srgbClr val="A4A3A4"/>
          </p15:clr>
        </p15:guide>
        <p15:guide id="7" pos="437" userDrawn="1">
          <p15:clr>
            <a:srgbClr val="A4A3A4"/>
          </p15:clr>
        </p15:guide>
        <p15:guide id="8" pos="58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/>
  <p:cmAuthor id="3" name="kair" initials="kr" lastIdx="3" clrIdx="3"/>
  <p:cmAuthor id="4" name="Rannenberg" initials="R" lastIdx="1" clrIdx="4">
    <p:extLst>
      <p:ext uri="{19B8F6BF-5375-455C-9EA6-DF929625EA0E}">
        <p15:presenceInfo xmlns:p15="http://schemas.microsoft.com/office/powerpoint/2012/main" userId="Rannen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94"/>
    <a:srgbClr val="FEEB17"/>
    <a:srgbClr val="164194"/>
    <a:srgbClr val="112D82"/>
    <a:srgbClr val="898989"/>
    <a:srgbClr val="4472C4"/>
    <a:srgbClr val="E20074"/>
    <a:srgbClr val="E20000"/>
    <a:srgbClr val="992C99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6406" autoAdjust="0"/>
  </p:normalViewPr>
  <p:slideViewPr>
    <p:cSldViewPr snapToGrid="0" snapToObjects="1">
      <p:cViewPr varScale="1">
        <p:scale>
          <a:sx n="120" d="100"/>
          <a:sy n="120" d="100"/>
        </p:scale>
        <p:origin x="1880" y="176"/>
      </p:cViewPr>
      <p:guideLst>
        <p:guide orient="horz" pos="204"/>
        <p:guide orient="horz" pos="2041"/>
        <p:guide orient="horz" pos="931"/>
        <p:guide orient="horz" pos="3267"/>
        <p:guide orient="horz" pos="703"/>
        <p:guide orient="horz" pos="3493"/>
        <p:guide orient="horz" pos="3719"/>
        <p:guide orient="horz" pos="3879"/>
        <p:guide pos="1939"/>
        <p:guide pos="1847"/>
        <p:guide pos="204"/>
        <p:guide pos="7054"/>
        <p:guide pos="5411"/>
        <p:guide pos="5318"/>
        <p:guide pos="3674"/>
        <p:guide pos="3584"/>
        <p:guide pos="3629"/>
        <p:guide orient="horz" pos="216"/>
        <p:guide orient="horz" pos="2160"/>
        <p:guide orient="horz" pos="984"/>
        <p:guide orient="horz" pos="3456"/>
        <p:guide orient="horz" pos="744"/>
        <p:guide orient="horz" pos="3697"/>
        <p:guide orient="horz" pos="3936"/>
        <p:guide orient="horz" pos="4104"/>
        <p:guide pos="1667"/>
        <p:guide pos="1588"/>
        <p:guide pos="176"/>
        <p:guide pos="6065"/>
        <p:guide pos="4652"/>
        <p:guide pos="4571"/>
        <p:guide pos="3159"/>
        <p:guide pos="3081"/>
        <p:guide pos="3120"/>
        <p:guide orient="horz" pos="-336"/>
        <p:guide orient="horz" pos="1501"/>
        <p:guide orient="horz" pos="391"/>
        <p:guide orient="horz" pos="2727"/>
        <p:guide orient="horz" pos="163"/>
        <p:guide orient="horz" pos="2953"/>
        <p:guide orient="horz" pos="3179"/>
        <p:guide orient="horz" pos="3339"/>
        <p:guide orient="horz" pos="-324"/>
        <p:guide orient="horz" pos="1620"/>
        <p:guide orient="horz" pos="444"/>
        <p:guide orient="horz" pos="2916"/>
        <p:guide orient="horz" pos="3157"/>
        <p:guide orient="horz" pos="3396"/>
        <p:guide orient="horz" pos="3564"/>
        <p:guide pos="1699"/>
        <p:guide pos="1607"/>
        <p:guide pos="-36"/>
        <p:guide pos="6814"/>
        <p:guide pos="5171"/>
        <p:guide pos="5078"/>
        <p:guide pos="3434"/>
        <p:guide pos="3344"/>
        <p:guide pos="3389"/>
        <p:guide pos="1427"/>
        <p:guide pos="1348"/>
        <p:guide pos="-64"/>
        <p:guide pos="5825"/>
        <p:guide pos="4412"/>
        <p:guide pos="4331"/>
        <p:guide pos="2919"/>
        <p:guide pos="28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30" d="100"/>
          <a:sy n="130" d="100"/>
        </p:scale>
        <p:origin x="1152" y="200"/>
      </p:cViewPr>
      <p:guideLst>
        <p:guide orient="horz" pos="1971"/>
        <p:guide pos="3156"/>
        <p:guide pos="441"/>
        <p:guide pos="5870"/>
        <p:guide orient="horz" pos="2141"/>
        <p:guide pos="3128"/>
        <p:guide pos="437"/>
        <p:guide pos="58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8503fb37-23db-4c55-a120-5a422b0b117b" providerId="ADAL" clId="{986EFAA4-7480-4D3F-B553-95C721BF41E3}"/>
    <pc:docChg chg="custSel modSld">
      <pc:chgData name=" " userId="8503fb37-23db-4c55-a120-5a422b0b117b" providerId="ADAL" clId="{986EFAA4-7480-4D3F-B553-95C721BF41E3}" dt="2022-11-28T20:28:24.324" v="16" actId="20577"/>
      <pc:docMkLst>
        <pc:docMk/>
      </pc:docMkLst>
      <pc:sldChg chg="modSp">
        <pc:chgData name=" " userId="8503fb37-23db-4c55-a120-5a422b0b117b" providerId="ADAL" clId="{986EFAA4-7480-4D3F-B553-95C721BF41E3}" dt="2022-11-28T20:28:24.324" v="16" actId="20577"/>
        <pc:sldMkLst>
          <pc:docMk/>
          <pc:sldMk cId="351648400" sldId="295"/>
        </pc:sldMkLst>
        <pc:spChg chg="mod">
          <ac:chgData name=" " userId="8503fb37-23db-4c55-a120-5a422b0b117b" providerId="ADAL" clId="{986EFAA4-7480-4D3F-B553-95C721BF41E3}" dt="2022-11-28T20:28:24.324" v="16" actId="20577"/>
          <ac:spMkLst>
            <pc:docMk/>
            <pc:sldMk cId="351648400" sldId="295"/>
            <ac:spMk id="2" creationId="{3DC96327-5E1D-49D5-8D84-AB055B9691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8554174" y="6420000"/>
            <a:ext cx="682948" cy="20865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74950" y="276225"/>
            <a:ext cx="4381500" cy="2465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3374" y="2880585"/>
            <a:ext cx="8544652" cy="3404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8555080" y="6420000"/>
            <a:ext cx="682948" cy="2086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981745" rtl="0" eaLnBrk="1" latinLnBrk="0" hangingPunct="1">
      <a:lnSpc>
        <a:spcPct val="90000"/>
      </a:lnSpc>
      <a:spcBef>
        <a:spcPts val="341"/>
      </a:spcBef>
      <a:buClr>
        <a:schemeClr val="tx2"/>
      </a:buClr>
      <a:buSzPct val="75000"/>
      <a:buFont typeface="Wingdings" pitchFamily="2" charset="2"/>
      <a:buNone/>
      <a:defRPr sz="9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981745" rtl="0" eaLnBrk="1" latinLnBrk="0" hangingPunct="1">
      <a:lnSpc>
        <a:spcPct val="90000"/>
      </a:lnSpc>
      <a:spcBef>
        <a:spcPts val="341"/>
      </a:spcBef>
      <a:buClr>
        <a:schemeClr val="tx2"/>
      </a:buClr>
      <a:buSzPct val="75000"/>
      <a:buFont typeface="Wingdings" pitchFamily="2" charset="2"/>
      <a:buNone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73046" indent="-73046" algn="l" defTabSz="981745" rtl="0" eaLnBrk="1" latinLnBrk="0" hangingPunct="1">
      <a:lnSpc>
        <a:spcPct val="90000"/>
      </a:lnSpc>
      <a:spcBef>
        <a:spcPts val="341"/>
      </a:spcBef>
      <a:buClrTx/>
      <a:buSzPct val="70000"/>
      <a:buFont typeface="Wingdings 2" panose="05020102010507070707" pitchFamily="18" charset="2"/>
      <a:buChar char="¡"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54210" indent="-81163" algn="l" defTabSz="981745" rtl="0" eaLnBrk="1" latinLnBrk="0" hangingPunct="1">
      <a:lnSpc>
        <a:spcPct val="90000"/>
      </a:lnSpc>
      <a:spcBef>
        <a:spcPts val="341"/>
      </a:spcBef>
      <a:buClrTx/>
      <a:buSzPct val="70000"/>
      <a:buFont typeface="Wingdings 2" panose="05020102010507070707" pitchFamily="18" charset="2"/>
      <a:buChar char="¡"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27256" indent="-73046" algn="l" defTabSz="981745" rtl="0" eaLnBrk="1" latinLnBrk="0" hangingPunct="1">
      <a:lnSpc>
        <a:spcPct val="90000"/>
      </a:lnSpc>
      <a:spcBef>
        <a:spcPts val="341"/>
      </a:spcBef>
      <a:buClrTx/>
      <a:buSzPct val="70000"/>
      <a:buFont typeface="Wingdings 2" panose="05020102010507070707" pitchFamily="18" charset="2"/>
      <a:buChar char="¡"/>
      <a:defRPr sz="9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454364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45236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36109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26981" algn="l" defTabSz="9817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74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31C0-C7A5-3645-8F2C-90C63C74A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271" y="2366222"/>
            <a:ext cx="8370256" cy="1334084"/>
          </a:xfrm>
        </p:spPr>
        <p:txBody>
          <a:bodyPr anchor="t"/>
          <a:lstStyle>
            <a:lvl1pPr algn="l"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8D328-7759-2F45-9EAE-93211720C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271" y="3700307"/>
            <a:ext cx="8370256" cy="904727"/>
          </a:xfrm>
        </p:spPr>
        <p:txBody>
          <a:bodyPr/>
          <a:lstStyle>
            <a:lvl1pPr marL="0" indent="0" algn="l">
              <a:buNone/>
              <a:defRPr sz="17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316562" indent="0" algn="ctr">
              <a:buNone/>
              <a:defRPr sz="1400"/>
            </a:lvl2pPr>
            <a:lvl3pPr marL="633127" indent="0" algn="ctr">
              <a:buNone/>
              <a:defRPr sz="1200"/>
            </a:lvl3pPr>
            <a:lvl4pPr marL="949689" indent="0" algn="ctr">
              <a:buNone/>
              <a:defRPr sz="1100"/>
            </a:lvl4pPr>
            <a:lvl5pPr marL="1266252" indent="0" algn="ctr">
              <a:buNone/>
              <a:defRPr sz="1100"/>
            </a:lvl5pPr>
            <a:lvl6pPr marL="1582815" indent="0" algn="ctr">
              <a:buNone/>
              <a:defRPr sz="1100"/>
            </a:lvl6pPr>
            <a:lvl7pPr marL="1899379" indent="0" algn="ctr">
              <a:buNone/>
              <a:defRPr sz="1100"/>
            </a:lvl7pPr>
            <a:lvl8pPr marL="2215942" indent="0" algn="ctr">
              <a:buNone/>
              <a:defRPr sz="1100"/>
            </a:lvl8pPr>
            <a:lvl9pPr marL="2532505" indent="0" algn="ctr">
              <a:buNone/>
              <a:defRPr sz="11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C785D-C593-9149-B3CD-4A7A6B43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8329-23C0-1846-956A-45ECEE13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C896-04EE-084B-B3F0-EA45F73C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8272" y="2366222"/>
            <a:ext cx="8370256" cy="1191"/>
          </a:xfrm>
          <a:prstGeom prst="line">
            <a:avLst/>
          </a:prstGeom>
          <a:ln w="2540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8272" y="4766072"/>
            <a:ext cx="8370256" cy="119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SfE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271" y="376237"/>
            <a:ext cx="1769235" cy="93254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4B3DF53-5CCD-6B7C-D9A7-9886BC442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4235" y="370711"/>
            <a:ext cx="781928" cy="7831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D5C301-F94D-9C25-F0E9-7DC595FA2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3401" y="376237"/>
            <a:ext cx="3652327" cy="13340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88BEB-0719-8AEA-2E66-E5283B909355}"/>
              </a:ext>
            </a:extLst>
          </p:cNvPr>
          <p:cNvSpPr txBox="1"/>
          <p:nvPr userDrawn="1"/>
        </p:nvSpPr>
        <p:spPr>
          <a:xfrm>
            <a:off x="3296163" y="479330"/>
            <a:ext cx="781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baseline="0" dirty="0">
                <a:solidFill>
                  <a:schemeClr val="bg1"/>
                </a:solidFill>
              </a:rPr>
              <a:t>With the friendly support of the Representation of the State of Hessen to the EU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00AE5A-F1B5-D8BF-5A06-B0E095B70CF0}"/>
              </a:ext>
            </a:extLst>
          </p:cNvPr>
          <p:cNvSpPr/>
          <p:nvPr userDrawn="1"/>
        </p:nvSpPr>
        <p:spPr>
          <a:xfrm>
            <a:off x="2514235" y="370711"/>
            <a:ext cx="1559543" cy="783129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4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C5AA-C367-9C49-9A77-069645A7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3" y="916154"/>
            <a:ext cx="2949178" cy="1061765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E0A79-44E0-C344-B8F6-654661206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380" y="1369219"/>
            <a:ext cx="4629150" cy="326350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D2A02-E32C-634F-94F9-99115CD81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273" y="2147803"/>
            <a:ext cx="2949178" cy="2484920"/>
          </a:xfrm>
        </p:spPr>
        <p:txBody>
          <a:bodyPr/>
          <a:lstStyle>
            <a:lvl1pPr marL="0" indent="0">
              <a:buNone/>
              <a:defRPr sz="1100"/>
            </a:lvl1pPr>
            <a:lvl2pPr marL="316562" indent="0">
              <a:buNone/>
              <a:defRPr sz="1000"/>
            </a:lvl2pPr>
            <a:lvl3pPr marL="633127" indent="0">
              <a:buNone/>
              <a:defRPr sz="800"/>
            </a:lvl3pPr>
            <a:lvl4pPr marL="949689" indent="0">
              <a:buNone/>
              <a:defRPr sz="700"/>
            </a:lvl4pPr>
            <a:lvl5pPr marL="1266252" indent="0">
              <a:buNone/>
              <a:defRPr sz="700"/>
            </a:lvl5pPr>
            <a:lvl6pPr marL="1582815" indent="0">
              <a:buNone/>
              <a:defRPr sz="700"/>
            </a:lvl6pPr>
            <a:lvl7pPr marL="1899379" indent="0">
              <a:buNone/>
              <a:defRPr sz="700"/>
            </a:lvl7pPr>
            <a:lvl8pPr marL="2215942" indent="0">
              <a:buNone/>
              <a:defRPr sz="700"/>
            </a:lvl8pPr>
            <a:lvl9pPr marL="2532505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2DD0C-0E4F-4F48-ADD0-E78EF48B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39AF8-F1F9-1B4A-A0B2-33321912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91318-F8D0-C942-AC79-942D2890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 txBox="1">
            <a:spLocks/>
          </p:cNvSpPr>
          <p:nvPr userDrawn="1"/>
        </p:nvSpPr>
        <p:spPr>
          <a:xfrm>
            <a:off x="388272" y="273846"/>
            <a:ext cx="5955716" cy="987028"/>
          </a:xfrm>
          <a:prstGeom prst="rect">
            <a:avLst/>
          </a:prstGeom>
        </p:spPr>
        <p:txBody>
          <a:bodyPr vert="horz" lIns="77925" tIns="38963" rIns="77925" bIns="38963" rtlCol="0" anchor="t">
            <a:normAutofit/>
          </a:bodyPr>
          <a:lstStyle/>
          <a:p>
            <a:pPr marL="0" marR="0" lvl="0" indent="0" algn="l" defTabSz="63312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C9CFE-C11B-39D4-F0B6-03B426EE0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7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89643-9912-EB45-A809-9FC522D00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260873"/>
            <a:ext cx="4629150" cy="3371849"/>
          </a:xfrm>
        </p:spPr>
        <p:txBody>
          <a:bodyPr/>
          <a:lstStyle>
            <a:lvl1pPr marL="0" indent="0">
              <a:buNone/>
              <a:defRPr sz="2200"/>
            </a:lvl1pPr>
            <a:lvl2pPr marL="316562" indent="0">
              <a:buNone/>
              <a:defRPr sz="1900"/>
            </a:lvl2pPr>
            <a:lvl3pPr marL="633127" indent="0">
              <a:buNone/>
              <a:defRPr sz="1700"/>
            </a:lvl3pPr>
            <a:lvl4pPr marL="949689" indent="0">
              <a:buNone/>
              <a:defRPr sz="1400"/>
            </a:lvl4pPr>
            <a:lvl5pPr marL="1266252" indent="0">
              <a:buNone/>
              <a:defRPr sz="1400"/>
            </a:lvl5pPr>
            <a:lvl6pPr marL="1582815" indent="0">
              <a:buNone/>
              <a:defRPr sz="1400"/>
            </a:lvl6pPr>
            <a:lvl7pPr marL="1899379" indent="0">
              <a:buNone/>
              <a:defRPr sz="1400"/>
            </a:lvl7pPr>
            <a:lvl8pPr marL="2215942" indent="0">
              <a:buNone/>
              <a:defRPr sz="1400"/>
            </a:lvl8pPr>
            <a:lvl9pPr marL="2532505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7CBBD-FB08-7848-B219-7AD413B0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779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B6CB-CB29-B546-BB3B-81449FA9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66517-938E-9E48-B223-F73F9CF2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4CC5AA-C367-9C49-9A77-069645A7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3" y="916154"/>
            <a:ext cx="2949178" cy="1061765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3D2A02-E32C-634F-94F9-99115CD81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273" y="2147803"/>
            <a:ext cx="2949178" cy="2484920"/>
          </a:xfrm>
        </p:spPr>
        <p:txBody>
          <a:bodyPr/>
          <a:lstStyle>
            <a:lvl1pPr marL="0" indent="0">
              <a:buNone/>
              <a:defRPr sz="1100"/>
            </a:lvl1pPr>
            <a:lvl2pPr marL="316562" indent="0">
              <a:buNone/>
              <a:defRPr sz="1000"/>
            </a:lvl2pPr>
            <a:lvl3pPr marL="633127" indent="0">
              <a:buNone/>
              <a:defRPr sz="800"/>
            </a:lvl3pPr>
            <a:lvl4pPr marL="949689" indent="0">
              <a:buNone/>
              <a:defRPr sz="700"/>
            </a:lvl4pPr>
            <a:lvl5pPr marL="1266252" indent="0">
              <a:buNone/>
              <a:defRPr sz="700"/>
            </a:lvl5pPr>
            <a:lvl6pPr marL="1582815" indent="0">
              <a:buNone/>
              <a:defRPr sz="700"/>
            </a:lvl6pPr>
            <a:lvl7pPr marL="1899379" indent="0">
              <a:buNone/>
              <a:defRPr sz="700"/>
            </a:lvl7pPr>
            <a:lvl8pPr marL="2215942" indent="0">
              <a:buNone/>
              <a:defRPr sz="700"/>
            </a:lvl8pPr>
            <a:lvl9pPr marL="2532505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 txBox="1">
            <a:spLocks/>
          </p:cNvSpPr>
          <p:nvPr userDrawn="1"/>
        </p:nvSpPr>
        <p:spPr>
          <a:xfrm>
            <a:off x="388272" y="273846"/>
            <a:ext cx="5955716" cy="987028"/>
          </a:xfrm>
          <a:prstGeom prst="rect">
            <a:avLst/>
          </a:prstGeom>
        </p:spPr>
        <p:txBody>
          <a:bodyPr vert="horz" lIns="77925" tIns="38963" rIns="77925" bIns="38963" rtlCol="0" anchor="t">
            <a:normAutofit/>
          </a:bodyPr>
          <a:lstStyle/>
          <a:p>
            <a:pPr marL="0" marR="0" lvl="0" indent="0" algn="l" defTabSz="63312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9F0DC-73B4-41BF-F414-197CF9A3F4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 Slide">
    <p:bg>
      <p:bgPr>
        <a:solidFill>
          <a:srgbClr val="174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31C0-C7A5-3645-8F2C-90C63C74A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271" y="2366222"/>
            <a:ext cx="8370256" cy="1334084"/>
          </a:xfrm>
        </p:spPr>
        <p:txBody>
          <a:bodyPr anchor="t"/>
          <a:lstStyle>
            <a:lvl1pPr algn="l"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8D328-7759-2F45-9EAE-93211720C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271" y="3700307"/>
            <a:ext cx="8370256" cy="904727"/>
          </a:xfrm>
        </p:spPr>
        <p:txBody>
          <a:bodyPr/>
          <a:lstStyle>
            <a:lvl1pPr marL="0" indent="0" algn="l">
              <a:buNone/>
              <a:defRPr sz="1700" b="0" i="0">
                <a:solidFill>
                  <a:srgbClr val="FEEB17"/>
                </a:solidFill>
                <a:latin typeface="Arial"/>
                <a:cs typeface="Arial"/>
              </a:defRPr>
            </a:lvl1pPr>
            <a:lvl2pPr marL="316562" indent="0" algn="ctr">
              <a:buNone/>
              <a:defRPr sz="1400"/>
            </a:lvl2pPr>
            <a:lvl3pPr marL="633127" indent="0" algn="ctr">
              <a:buNone/>
              <a:defRPr sz="1200"/>
            </a:lvl3pPr>
            <a:lvl4pPr marL="949689" indent="0" algn="ctr">
              <a:buNone/>
              <a:defRPr sz="1100"/>
            </a:lvl4pPr>
            <a:lvl5pPr marL="1266252" indent="0" algn="ctr">
              <a:buNone/>
              <a:defRPr sz="1100"/>
            </a:lvl5pPr>
            <a:lvl6pPr marL="1582815" indent="0" algn="ctr">
              <a:buNone/>
              <a:defRPr sz="1100"/>
            </a:lvl6pPr>
            <a:lvl7pPr marL="1899379" indent="0" algn="ctr">
              <a:buNone/>
              <a:defRPr sz="1100"/>
            </a:lvl7pPr>
            <a:lvl8pPr marL="2215942" indent="0" algn="ctr">
              <a:buNone/>
              <a:defRPr sz="1100"/>
            </a:lvl8pPr>
            <a:lvl9pPr marL="2532505" indent="0" algn="ctr">
              <a:buNone/>
              <a:defRPr sz="1100"/>
            </a:lvl9pPr>
          </a:lstStyle>
          <a:p>
            <a:r>
              <a:rPr lang="en-US" dirty="0"/>
              <a:t>cybersec4europe.com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8329-23C0-1846-956A-45ECEE13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272" y="4767264"/>
            <a:ext cx="30861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Copyright 2022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272" y="4766072"/>
            <a:ext cx="8370256" cy="1191"/>
          </a:xfrm>
          <a:prstGeom prst="line">
            <a:avLst/>
          </a:prstGeom>
          <a:ln w="635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SfE_Logo_Reverse.png">
            <a:extLst>
              <a:ext uri="{FF2B5EF4-FFF2-40B4-BE49-F238E27FC236}">
                <a16:creationId xmlns:a16="http://schemas.microsoft.com/office/drawing/2014/main" id="{577A7703-6316-B83B-54FE-F3DC19EFF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271" y="376237"/>
            <a:ext cx="1769235" cy="932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159E8-E883-3D21-AC72-910163A6FD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3401" y="376237"/>
            <a:ext cx="3652327" cy="133408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AA43C34-0B6F-C191-A1CD-ADBA6D5D93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4235" y="370711"/>
            <a:ext cx="781928" cy="783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B0884F-B20A-488E-B7E0-2418ACBFE670}"/>
              </a:ext>
            </a:extLst>
          </p:cNvPr>
          <p:cNvSpPr txBox="1"/>
          <p:nvPr userDrawn="1"/>
        </p:nvSpPr>
        <p:spPr>
          <a:xfrm>
            <a:off x="3296163" y="479330"/>
            <a:ext cx="781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baseline="0" dirty="0">
                <a:solidFill>
                  <a:schemeClr val="bg1"/>
                </a:solidFill>
              </a:rPr>
              <a:t>With the friendly support of the Representation of the State of Hessen to the EU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3DF995-4BEB-6026-E45E-8A1C465C535A}"/>
              </a:ext>
            </a:extLst>
          </p:cNvPr>
          <p:cNvSpPr/>
          <p:nvPr userDrawn="1"/>
        </p:nvSpPr>
        <p:spPr>
          <a:xfrm>
            <a:off x="2514235" y="370711"/>
            <a:ext cx="1559543" cy="783129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4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bg>
      <p:bgPr>
        <a:solidFill>
          <a:srgbClr val="174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229455-1353-65A3-7BA1-54FF88013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9916" y="2365032"/>
            <a:ext cx="3645813" cy="133170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0431C0-C7A5-3645-8F2C-90C63C74A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271" y="2366222"/>
            <a:ext cx="8370256" cy="1334084"/>
          </a:xfrm>
        </p:spPr>
        <p:txBody>
          <a:bodyPr anchor="t"/>
          <a:lstStyle>
            <a:lvl1pPr algn="l"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8D328-7759-2F45-9EAE-93211720C7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271" y="3700307"/>
            <a:ext cx="8370256" cy="904727"/>
          </a:xfrm>
        </p:spPr>
        <p:txBody>
          <a:bodyPr/>
          <a:lstStyle>
            <a:lvl1pPr marL="0" indent="0" algn="l">
              <a:buNone/>
              <a:defRPr sz="17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316562" indent="0" algn="ctr">
              <a:buNone/>
              <a:defRPr sz="1400"/>
            </a:lvl2pPr>
            <a:lvl3pPr marL="633127" indent="0" algn="ctr">
              <a:buNone/>
              <a:defRPr sz="1200"/>
            </a:lvl3pPr>
            <a:lvl4pPr marL="949689" indent="0" algn="ctr">
              <a:buNone/>
              <a:defRPr sz="1100"/>
            </a:lvl4pPr>
            <a:lvl5pPr marL="1266252" indent="0" algn="ctr">
              <a:buNone/>
              <a:defRPr sz="1100"/>
            </a:lvl5pPr>
            <a:lvl6pPr marL="1582815" indent="0" algn="ctr">
              <a:buNone/>
              <a:defRPr sz="1100"/>
            </a:lvl6pPr>
            <a:lvl7pPr marL="1899379" indent="0" algn="ctr">
              <a:buNone/>
              <a:defRPr sz="1100"/>
            </a:lvl7pPr>
            <a:lvl8pPr marL="2215942" indent="0" algn="ctr">
              <a:buNone/>
              <a:defRPr sz="1100"/>
            </a:lvl8pPr>
            <a:lvl9pPr marL="2532505" indent="0" algn="ctr">
              <a:buNone/>
              <a:defRPr sz="1100"/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C785D-C593-9149-B3CD-4A7A6B43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78329-23C0-1846-956A-45ECEE13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C896-04EE-084B-B3F0-EA45F73C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8272" y="2366222"/>
            <a:ext cx="8370256" cy="1191"/>
          </a:xfrm>
          <a:prstGeom prst="line">
            <a:avLst/>
          </a:prstGeom>
          <a:ln w="2540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8272" y="4766072"/>
            <a:ext cx="8370256" cy="119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65716" y="1"/>
            <a:ext cx="3397383" cy="2079235"/>
          </a:xfrm>
          <a:prstGeom prst="rect">
            <a:avLst/>
          </a:prstGeom>
          <a:noFill/>
        </p:spPr>
        <p:txBody>
          <a:bodyPr wrap="square" lIns="77925" tIns="38963" rIns="77925" bIns="38963" rtlCol="0" anchor="t">
            <a:spAutoFit/>
          </a:bodyPr>
          <a:lstStyle/>
          <a:p>
            <a:pPr algn="l"/>
            <a:r>
              <a:rPr lang="en-GB" sz="13000" b="1" i="0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8136602-4990-F4BF-52DD-1736731E2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729" y="37623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4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5955716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60B5-ECA4-034A-9EEB-3DF35836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186B-557C-124F-BD10-7B2AD6E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4F52-9237-544E-B37E-57C51C2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033235-BA77-C14F-98F2-4C2C6B73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272" y="4767264"/>
            <a:ext cx="2057400" cy="273844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4034C5-E574-7F30-55FA-AE8392C8D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4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1740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271" y="424706"/>
            <a:ext cx="8370256" cy="4253133"/>
          </a:xfrm>
        </p:spPr>
        <p:txBody>
          <a:bodyPr>
            <a:normAutofit/>
          </a:bodyPr>
          <a:lstStyle>
            <a:lvl1pPr>
              <a:defRPr sz="4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Use this slide for large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5576-3AE0-BC4B-ABA6-A0A91753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186B-557C-124F-BD10-7B2AD6E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4F52-9237-544E-B37E-57C51C2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8272" y="272654"/>
            <a:ext cx="8370256" cy="1191"/>
          </a:xfrm>
          <a:prstGeom prst="line">
            <a:avLst/>
          </a:prstGeom>
          <a:ln w="2540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271" y="424706"/>
            <a:ext cx="8370256" cy="4253133"/>
          </a:xfrm>
        </p:spPr>
        <p:txBody>
          <a:bodyPr>
            <a:normAutofit/>
          </a:bodyPr>
          <a:lstStyle>
            <a:lvl1pPr>
              <a:defRPr sz="4200" b="0" i="0" baseline="0">
                <a:solidFill>
                  <a:srgbClr val="112D8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Use this slide for large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5576-3AE0-BC4B-ABA6-A0A91753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12D82"/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2186B-557C-124F-BD10-7B2AD6E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12D82"/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4F52-9237-544E-B37E-57C51C2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12D82"/>
                </a:solidFill>
              </a:defRPr>
            </a:lvl1pPr>
          </a:lstStyle>
          <a:p>
            <a:fld id="{375AD2CE-F49B-4E00-A4C1-B0C86F7952B9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8272" y="272654"/>
            <a:ext cx="8370256" cy="1191"/>
          </a:xfrm>
          <a:prstGeom prst="line">
            <a:avLst/>
          </a:prstGeom>
          <a:ln w="25400">
            <a:solidFill>
              <a:srgbClr val="FEE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4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C8A71-AC4F-9240-9336-C3BF2E120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3886200" cy="326350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C82B4-2116-8040-BCF0-CCFE0B260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2328" y="1369219"/>
            <a:ext cx="3886200" cy="3263504"/>
          </a:xfrm>
        </p:spPr>
        <p:txBody>
          <a:bodyPr>
            <a:normAutofit/>
          </a:bodyPr>
          <a:lstStyle>
            <a:lvl1pPr marL="158283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74845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7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91408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07971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24535" indent="-158283" algn="l" defTabSz="633127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474845" lvl="1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791408" lvl="2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07971" lvl="3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424535" lvl="4" indent="-158283" algn="l" defTabSz="633127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99FD9-9A05-D64C-8F75-DC66638E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1892B-CF84-1D48-96E7-A35B4E47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1664B-0474-5840-9EC6-BE7E2B60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5955716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27BBDB-14B1-5B83-83BD-BD71A2282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C4BB8-1DA2-4046-B1C8-55801360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272" y="1260872"/>
            <a:ext cx="3868340" cy="61793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562" indent="0">
              <a:buNone/>
              <a:defRPr sz="1400" b="1"/>
            </a:lvl2pPr>
            <a:lvl3pPr marL="633127" indent="0">
              <a:buNone/>
              <a:defRPr sz="1200" b="1"/>
            </a:lvl3pPr>
            <a:lvl4pPr marL="949689" indent="0">
              <a:buNone/>
              <a:defRPr sz="1100" b="1"/>
            </a:lvl4pPr>
            <a:lvl5pPr marL="1266252" indent="0">
              <a:buNone/>
              <a:defRPr sz="1100" b="1"/>
            </a:lvl5pPr>
            <a:lvl6pPr marL="1582815" indent="0">
              <a:buNone/>
              <a:defRPr sz="1100" b="1"/>
            </a:lvl6pPr>
            <a:lvl7pPr marL="1899379" indent="0">
              <a:buNone/>
              <a:defRPr sz="1100" b="1"/>
            </a:lvl7pPr>
            <a:lvl8pPr marL="2215942" indent="0">
              <a:buNone/>
              <a:defRPr sz="1100" b="1"/>
            </a:lvl8pPr>
            <a:lvl9pPr marL="2532505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0F5FE-3BEC-1840-ACD5-54619C0BB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27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F128E-52FB-1C4F-BEE1-5602E1B6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6F5BA-2A5A-0E47-AA88-2780F173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FD87C-23BD-C24F-B47C-69891DF5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5955716" cy="987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F6A8E9-FACF-9C4A-9549-FD3278655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1138" y="1260872"/>
            <a:ext cx="3887391" cy="61793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562" indent="0">
              <a:buNone/>
              <a:defRPr sz="1400" b="1"/>
            </a:lvl2pPr>
            <a:lvl3pPr marL="633127" indent="0">
              <a:buNone/>
              <a:defRPr sz="1200" b="1"/>
            </a:lvl3pPr>
            <a:lvl4pPr marL="949689" indent="0">
              <a:buNone/>
              <a:defRPr sz="1100" b="1"/>
            </a:lvl4pPr>
            <a:lvl5pPr marL="1266252" indent="0">
              <a:buNone/>
              <a:defRPr sz="1100" b="1"/>
            </a:lvl5pPr>
            <a:lvl6pPr marL="1582815" indent="0">
              <a:buNone/>
              <a:defRPr sz="1100" b="1"/>
            </a:lvl6pPr>
            <a:lvl7pPr marL="1899379" indent="0">
              <a:buNone/>
              <a:defRPr sz="1100" b="1"/>
            </a:lvl7pPr>
            <a:lvl8pPr marL="2215942" indent="0">
              <a:buNone/>
              <a:defRPr sz="1100" b="1"/>
            </a:lvl8pPr>
            <a:lvl9pPr marL="2532505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1E3783-B899-4744-9159-7E51F8549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1138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DA491-AD90-8E2D-A1F4-EDEF5B966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58E67-1578-684A-8220-283037ED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E2C2D-E3B6-214C-AB5B-69CB327A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7A51D-44CB-DA46-B676-B4D58452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901687-1884-7744-AA97-9FEAB2CA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273846"/>
            <a:ext cx="5955716" cy="987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AA878A-5A38-3823-D778-CBCC4728E0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728" y="273846"/>
            <a:ext cx="1440000" cy="5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085A3-CAB5-E743-8BCC-057BBE0B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AF050-ADD6-2D4B-A68E-E3FD9D0A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A693D-075F-654A-AD4F-533B5C2B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79232">
              <a:defRPr/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3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A6EA6-E0D1-9443-9DFA-B6A9FBF7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72" y="345833"/>
            <a:ext cx="8370256" cy="903983"/>
          </a:xfrm>
          <a:prstGeom prst="rect">
            <a:avLst/>
          </a:prstGeom>
        </p:spPr>
        <p:txBody>
          <a:bodyPr vert="horz" lIns="77925" tIns="38963" rIns="77925" bIns="3896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CF0BC-A958-6D44-BB75-1A1F33F2C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272" y="1369219"/>
            <a:ext cx="8370256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92A60-D8F2-CD4C-918A-89BBF0FA4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272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8FB51-B9A7-7C48-91AC-C820486F0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DC3E4-4DE4-BE4A-A746-3903057F9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1128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defTabSz="779232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272" y="4766072"/>
            <a:ext cx="8370256" cy="119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88272" y="4764881"/>
            <a:ext cx="8370256" cy="1191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7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95" r:id="rId2"/>
    <p:sldLayoutId id="2147484184" r:id="rId3"/>
    <p:sldLayoutId id="2147484197" r:id="rId4"/>
    <p:sldLayoutId id="2147484198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6" r:id="rId12"/>
  </p:sldLayoutIdLst>
  <p:hf hdr="0"/>
  <p:txStyles>
    <p:titleStyle>
      <a:lvl1pPr algn="l" defTabSz="633127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rgbClr val="164194"/>
          </a:solidFill>
          <a:latin typeface="Arial"/>
          <a:ea typeface="+mj-ea"/>
          <a:cs typeface="Arial"/>
        </a:defRPr>
      </a:lvl1pPr>
    </p:titleStyle>
    <p:bodyStyle>
      <a:lvl1pPr marL="158283" indent="-158283" algn="l" defTabSz="633127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j-lt"/>
          <a:ea typeface="+mn-ea"/>
          <a:cs typeface="+mn-cs"/>
        </a:defRPr>
      </a:lvl1pPr>
      <a:lvl2pPr marL="474845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j-lt"/>
          <a:ea typeface="+mn-ea"/>
          <a:cs typeface="+mn-cs"/>
        </a:defRPr>
      </a:lvl2pPr>
      <a:lvl3pPr marL="791408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107971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424535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741097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61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74223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90787" indent="-158283" algn="l" defTabSz="633127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6562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3127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9689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6252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815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379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15942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32505" algn="l" defTabSz="63312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ybersec4europe.e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B082-D9D8-AAC9-EF25-E062BC2F1D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Roadmapping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73B05-A5CE-EE32-59B9-18984269F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Evangelos Markatos, FORTH</a:t>
            </a:r>
          </a:p>
        </p:txBody>
      </p:sp>
    </p:spTree>
    <p:extLst>
      <p:ext uri="{BB962C8B-B14F-4D97-AF65-F5344CB8AC3E}">
        <p14:creationId xmlns:p14="http://schemas.microsoft.com/office/powerpoint/2010/main" val="321143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Cybersecurity in 1972</a:t>
            </a:r>
          </a:p>
          <a:p>
            <a:pPr lvl="1"/>
            <a:r>
              <a:rPr lang="en-US" dirty="0"/>
              <a:t>Existed but </a:t>
            </a:r>
          </a:p>
          <a:p>
            <a:pPr lvl="1"/>
            <a:r>
              <a:rPr lang="en-US" dirty="0"/>
              <a:t>Not a major problem</a:t>
            </a:r>
          </a:p>
          <a:p>
            <a:r>
              <a:rPr lang="en-US" dirty="0"/>
              <a:t>Because: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Closed Community</a:t>
            </a:r>
            <a:endParaRPr lang="en-US" dirty="0"/>
          </a:p>
          <a:p>
            <a:pPr lvl="2"/>
            <a:r>
              <a:rPr lang="en-US" dirty="0"/>
              <a:t>mostly academics had access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Boring applications</a:t>
            </a:r>
            <a:endParaRPr lang="en-US" dirty="0"/>
          </a:p>
          <a:p>
            <a:pPr lvl="2"/>
            <a:r>
              <a:rPr lang="en-US" dirty="0"/>
              <a:t>mostly scientific applications – numerical  analysis </a:t>
            </a:r>
          </a:p>
          <a:p>
            <a:pPr lvl="1"/>
            <a:r>
              <a:rPr lang="en-US" dirty="0"/>
              <a:t>Compromised computers </a:t>
            </a:r>
            <a:r>
              <a:rPr lang="en-US" b="1" dirty="0">
                <a:solidFill>
                  <a:srgbClr val="FF0000"/>
                </a:solidFill>
              </a:rPr>
              <a:t>did not have a lot of value</a:t>
            </a:r>
          </a:p>
          <a:p>
            <a:pPr lvl="2"/>
            <a:r>
              <a:rPr lang="en-US" dirty="0"/>
              <a:t>No data</a:t>
            </a:r>
          </a:p>
          <a:p>
            <a:pPr lvl="2"/>
            <a:r>
              <a:rPr lang="en-US" dirty="0"/>
              <a:t>No financial value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Small scale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just a few tens of  nodes</a:t>
            </a: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in 1972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92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US" sz="2800" dirty="0"/>
              <a:t>So, because cybersecurity was not a major issue 50+ years ago</a:t>
            </a:r>
            <a:endParaRPr lang="en-US" dirty="0"/>
          </a:p>
          <a:p>
            <a:r>
              <a:rPr lang="en-US" sz="2800" b="1" dirty="0">
                <a:solidFill>
                  <a:srgbClr val="FF0000"/>
                </a:solidFill>
              </a:rPr>
              <a:t>The Internet was not designed with security in mind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Small</a:t>
            </a:r>
            <a:r>
              <a:rPr lang="en-US" sz="2400" dirty="0"/>
              <a:t> academic </a:t>
            </a:r>
            <a:r>
              <a:rPr lang="en-US" sz="2400" dirty="0">
                <a:solidFill>
                  <a:srgbClr val="FF0000"/>
                </a:solidFill>
              </a:rPr>
              <a:t>community</a:t>
            </a:r>
            <a:r>
              <a:rPr lang="en-US" sz="2400" dirty="0"/>
              <a:t>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Restricted physical </a:t>
            </a:r>
            <a:r>
              <a:rPr lang="en-US" sz="2400" dirty="0"/>
              <a:t>(and virtual) </a:t>
            </a:r>
            <a:r>
              <a:rPr lang="en-US" sz="2400" dirty="0">
                <a:solidFill>
                  <a:srgbClr val="FF0000"/>
                </a:solidFill>
              </a:rPr>
              <a:t>access</a:t>
            </a:r>
            <a:r>
              <a:rPr lang="en-US" sz="2400" dirty="0"/>
              <a:t> </a:t>
            </a: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259127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425528" cy="3263504"/>
          </a:xfrm>
        </p:spPr>
        <p:txBody>
          <a:bodyPr>
            <a:normAutofit/>
          </a:bodyPr>
          <a:lstStyle/>
          <a:p>
            <a:r>
              <a:rPr lang="en-US" sz="2400" dirty="0"/>
              <a:t>For 25 years computers and the Internet  kept on being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Boring</a:t>
            </a:r>
            <a:r>
              <a:rPr lang="en-US" sz="1800" dirty="0"/>
              <a:t> </a:t>
            </a:r>
          </a:p>
          <a:p>
            <a:pPr lvl="2"/>
            <a:r>
              <a:rPr lang="en-US" sz="1600" dirty="0"/>
              <a:t>Mostly scientific applications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Closed community</a:t>
            </a:r>
            <a:r>
              <a:rPr lang="en-US" sz="1800" dirty="0"/>
              <a:t> </a:t>
            </a:r>
          </a:p>
          <a:p>
            <a:pPr lvl="2"/>
            <a:r>
              <a:rPr lang="en-US" sz="1600" dirty="0"/>
              <a:t>Mostly academics had access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2400" dirty="0"/>
              <a:t>There was an occasional cyberattack</a:t>
            </a:r>
          </a:p>
          <a:p>
            <a:pPr lvl="1"/>
            <a:r>
              <a:rPr lang="en-US" sz="1800" dirty="0"/>
              <a:t>But people (out there) did not take notice…</a:t>
            </a:r>
          </a:p>
          <a:p>
            <a:pPr lvl="1"/>
            <a:r>
              <a:rPr lang="en-US" sz="1800" dirty="0"/>
              <a:t>They did not have an </a:t>
            </a:r>
            <a:r>
              <a:rPr lang="en-US" sz="1800" dirty="0">
                <a:solidFill>
                  <a:srgbClr val="FF0000"/>
                </a:solidFill>
              </a:rPr>
              <a:t>Internet</a:t>
            </a:r>
            <a:r>
              <a:rPr lang="en-US" sz="1800" dirty="0"/>
              <a:t> connection </a:t>
            </a:r>
          </a:p>
          <a:p>
            <a:pPr lvl="1"/>
            <a:r>
              <a:rPr lang="en-US" sz="1800" dirty="0"/>
              <a:t>They did not have a </a:t>
            </a:r>
            <a:r>
              <a:rPr lang="en-US" sz="1800" dirty="0">
                <a:solidFill>
                  <a:srgbClr val="FF0000"/>
                </a:solidFill>
              </a:rPr>
              <a:t>Facebook</a:t>
            </a:r>
            <a:r>
              <a:rPr lang="en-US" sz="1800" dirty="0"/>
              <a:t> account…</a:t>
            </a:r>
          </a:p>
          <a:p>
            <a:pPr lvl="1"/>
            <a:r>
              <a:rPr lang="en-US" sz="1800" dirty="0"/>
              <a:t>They did not have a </a:t>
            </a:r>
            <a:r>
              <a:rPr lang="en-US" sz="1800" dirty="0">
                <a:solidFill>
                  <a:srgbClr val="FF0000"/>
                </a:solidFill>
              </a:rPr>
              <a:t>smartphone</a:t>
            </a:r>
            <a:r>
              <a:rPr lang="en-US" sz="1800" dirty="0"/>
              <a:t>…   </a:t>
            </a:r>
          </a:p>
          <a:p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did not change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4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US" sz="2400" dirty="0"/>
              <a:t>Something changed!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People started connecting to the Internet </a:t>
            </a:r>
          </a:p>
          <a:p>
            <a:pPr lvl="1"/>
            <a:r>
              <a:rPr lang="en-US" sz="1800" dirty="0"/>
              <a:t>The </a:t>
            </a:r>
            <a:r>
              <a:rPr lang="en-US" sz="1800" dirty="0">
                <a:solidFill>
                  <a:srgbClr val="FF0000"/>
                </a:solidFill>
              </a:rPr>
              <a:t>ISPs</a:t>
            </a:r>
            <a:r>
              <a:rPr lang="en-US" sz="1800" dirty="0"/>
              <a:t> started offering Internet connections</a:t>
            </a:r>
          </a:p>
          <a:p>
            <a:r>
              <a:rPr lang="en-US" sz="2400" dirty="0"/>
              <a:t>People of all realms – not only academics</a:t>
            </a:r>
          </a:p>
          <a:p>
            <a:r>
              <a:rPr lang="en-US" sz="2400" dirty="0"/>
              <a:t>Computers </a:t>
            </a:r>
            <a:r>
              <a:rPr lang="en-US" sz="2400" b="1" dirty="0">
                <a:solidFill>
                  <a:srgbClr val="FF0000"/>
                </a:solidFill>
              </a:rPr>
              <a:t>started storing data</a:t>
            </a:r>
          </a:p>
          <a:p>
            <a:pPr lvl="1"/>
            <a:r>
              <a:rPr lang="en-US" sz="1800" dirty="0"/>
              <a:t>Lots of data!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Interesting data!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Personal data</a:t>
            </a:r>
            <a:r>
              <a:rPr lang="en-US" sz="1800" dirty="0"/>
              <a:t>: Email - gossip!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Financial data</a:t>
            </a:r>
            <a:r>
              <a:rPr lang="en-US" sz="1800" dirty="0"/>
              <a:t>: Credit card numbers</a:t>
            </a:r>
          </a:p>
          <a:p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then..</a:t>
            </a:r>
            <a:br>
              <a:rPr lang="en-GB" dirty="0"/>
            </a:br>
            <a:r>
              <a:rPr lang="en-GB" dirty="0"/>
              <a:t>Something changed!</a:t>
            </a:r>
          </a:p>
        </p:txBody>
      </p:sp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3190A618-DBA6-4AE5-9F7A-031974FA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88" y="2922388"/>
            <a:ext cx="2731680" cy="18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People started doing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Online banking </a:t>
            </a:r>
          </a:p>
          <a:p>
            <a:pPr lvl="1"/>
            <a:r>
              <a:rPr lang="en-US" sz="1800" dirty="0"/>
              <a:t>Online </a:t>
            </a:r>
            <a:r>
              <a:rPr lang="en-US" sz="1800" dirty="0">
                <a:solidFill>
                  <a:srgbClr val="FF0000"/>
                </a:solidFill>
              </a:rPr>
              <a:t>stock market transactions </a:t>
            </a:r>
          </a:p>
          <a:p>
            <a:pPr lvl="1"/>
            <a:r>
              <a:rPr lang="en-US" sz="1800" dirty="0"/>
              <a:t>Online pu</a:t>
            </a:r>
            <a:r>
              <a:rPr lang="en-US" sz="1800" dirty="0">
                <a:solidFill>
                  <a:srgbClr val="FF0000"/>
                </a:solidFill>
              </a:rPr>
              <a:t>rchases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money was on the Internet</a:t>
            </a:r>
            <a:r>
              <a:rPr lang="en-US" sz="2400" dirty="0"/>
              <a:t>!</a:t>
            </a:r>
          </a:p>
          <a:p>
            <a:r>
              <a:rPr lang="en-US" sz="2400" dirty="0"/>
              <a:t>People started </a:t>
            </a:r>
          </a:p>
          <a:p>
            <a:pPr lvl="1"/>
            <a:r>
              <a:rPr lang="en-US" sz="1800" dirty="0"/>
              <a:t>Watching movies online</a:t>
            </a:r>
          </a:p>
          <a:p>
            <a:pPr lvl="1"/>
            <a:r>
              <a:rPr lang="en-US" sz="1800" dirty="0"/>
              <a:t>Reading newspapers online </a:t>
            </a:r>
          </a:p>
          <a:p>
            <a:pPr lvl="1"/>
            <a:r>
              <a:rPr lang="en-US" sz="1800" dirty="0"/>
              <a:t>Chatting with friends online 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advertisement money was on the Internet</a:t>
            </a:r>
            <a:r>
              <a:rPr lang="en-US" sz="2400" dirty="0"/>
              <a:t>!</a:t>
            </a:r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things changed even more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BA4EF5-9E7F-43FE-9D37-6CF16919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995" y="1268018"/>
            <a:ext cx="3638655" cy="24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6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Activities started migrating to the Internet</a:t>
            </a:r>
          </a:p>
          <a:p>
            <a:pPr lvl="1"/>
            <a:r>
              <a:rPr lang="en-GB" sz="2500" dirty="0"/>
              <a:t>Entertainment, news, movies, television</a:t>
            </a:r>
          </a:p>
          <a:p>
            <a:r>
              <a:rPr lang="en-GB" sz="2800" dirty="0">
                <a:solidFill>
                  <a:srgbClr val="FF0000"/>
                </a:solidFill>
              </a:rPr>
              <a:t>Money</a:t>
            </a:r>
            <a:r>
              <a:rPr lang="en-GB" sz="2800" dirty="0"/>
              <a:t> started moving to the Internet </a:t>
            </a:r>
          </a:p>
          <a:p>
            <a:pPr lvl="1"/>
            <a:r>
              <a:rPr lang="en-GB" sz="2500" dirty="0"/>
              <a:t>Web banking, stock market, on-line trading</a:t>
            </a:r>
          </a:p>
          <a:p>
            <a:pPr marL="0" indent="0">
              <a:buNone/>
            </a:pPr>
            <a:r>
              <a:rPr lang="en-GB" sz="2800" dirty="0"/>
              <a:t>and obviously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Crime</a:t>
            </a:r>
            <a:r>
              <a:rPr lang="en-GB" sz="2800" dirty="0"/>
              <a:t> started moving to the Internet </a:t>
            </a:r>
          </a:p>
          <a:p>
            <a:pPr lvl="1"/>
            <a:r>
              <a:rPr lang="en-GB" sz="2500" dirty="0"/>
              <a:t>Fraud, thefts, phishing, attacks, money laundering, … 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</a:t>
            </a:r>
          </a:p>
        </p:txBody>
      </p:sp>
    </p:spTree>
    <p:extLst>
      <p:ext uri="{BB962C8B-B14F-4D97-AF65-F5344CB8AC3E}">
        <p14:creationId xmlns:p14="http://schemas.microsoft.com/office/powerpoint/2010/main" val="2210591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D0CA7-AACC-417E-AE8E-11E26EA90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70256" cy="3263504"/>
          </a:xfrm>
        </p:spPr>
        <p:txBody>
          <a:bodyPr>
            <a:normAutofit/>
          </a:bodyPr>
          <a:lstStyle/>
          <a:p>
            <a:r>
              <a:rPr lang="en-US" sz="2800" dirty="0"/>
              <a:t>We had an Internet </a:t>
            </a:r>
            <a:r>
              <a:rPr lang="en-US" sz="2800" dirty="0">
                <a:solidFill>
                  <a:srgbClr val="FF0000"/>
                </a:solidFill>
              </a:rPr>
              <a:t>designed</a:t>
            </a:r>
            <a:r>
              <a:rPr lang="en-US" sz="2800" dirty="0"/>
              <a:t> for a </a:t>
            </a:r>
            <a:r>
              <a:rPr lang="en-US" sz="2800" dirty="0">
                <a:solidFill>
                  <a:srgbClr val="FF0000"/>
                </a:solidFill>
              </a:rPr>
              <a:t>small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community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FF0000"/>
                </a:solidFill>
              </a:rPr>
              <a:t>academics</a:t>
            </a:r>
            <a:r>
              <a:rPr lang="en-US" sz="2800" dirty="0"/>
              <a:t> </a:t>
            </a:r>
          </a:p>
          <a:p>
            <a:pPr lvl="1"/>
            <a:r>
              <a:rPr lang="en-US" sz="2000" dirty="0"/>
              <a:t>Who knew and trusted each other </a:t>
            </a:r>
          </a:p>
          <a:p>
            <a:r>
              <a:rPr lang="en-US" sz="2800" dirty="0"/>
              <a:t>Being used by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Billions</a:t>
            </a:r>
            <a:r>
              <a:rPr lang="en-US" sz="2800" dirty="0"/>
              <a:t> of people who </a:t>
            </a:r>
          </a:p>
          <a:p>
            <a:pPr lvl="1"/>
            <a:r>
              <a:rPr lang="en-US" sz="2000" dirty="0"/>
              <a:t>did not know each other </a:t>
            </a:r>
          </a:p>
          <a:p>
            <a:pPr lvl="1"/>
            <a:r>
              <a:rPr lang="en-US" sz="2000" dirty="0"/>
              <a:t>did not trust each other </a:t>
            </a:r>
          </a:p>
          <a:p>
            <a:pPr lvl="1"/>
            <a:r>
              <a:rPr lang="en-US" sz="2000" dirty="0"/>
              <a:t>may be </a:t>
            </a:r>
            <a:r>
              <a:rPr lang="en-US" sz="2000" dirty="0">
                <a:solidFill>
                  <a:srgbClr val="FF0000"/>
                </a:solidFill>
              </a:rPr>
              <a:t>hostile to each other 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F0257-098A-4B45-88EC-8E46B02A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B026C-A14A-4D9B-973B-483E8C13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8D29-82D0-4547-8E7D-45234093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E42536-7AC9-46E8-BBED-11F1A409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F9C4A-03A9-4E7B-85D4-A9FC2E9F2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131" y="2101850"/>
            <a:ext cx="3666641" cy="24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6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D0CA7-AACC-417E-AE8E-11E26EA90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70256" cy="3263504"/>
          </a:xfrm>
        </p:spPr>
        <p:txBody>
          <a:bodyPr>
            <a:normAutofit/>
          </a:bodyPr>
          <a:lstStyle/>
          <a:p>
            <a:r>
              <a:rPr lang="en-US" sz="2800" dirty="0"/>
              <a:t>We need to understand</a:t>
            </a:r>
          </a:p>
          <a:p>
            <a:pPr lvl="1"/>
            <a:r>
              <a:rPr lang="en-US" sz="2500" dirty="0"/>
              <a:t>The  </a:t>
            </a:r>
            <a:r>
              <a:rPr lang="en-US" sz="2500" b="1" dirty="0">
                <a:solidFill>
                  <a:srgbClr val="FF0000"/>
                </a:solidFill>
              </a:rPr>
              <a:t>new types of attacks </a:t>
            </a:r>
          </a:p>
          <a:p>
            <a:pPr lvl="2"/>
            <a:r>
              <a:rPr lang="en-US" sz="2300" dirty="0"/>
              <a:t>i.e. What can attackers do with the Internet</a:t>
            </a:r>
          </a:p>
          <a:p>
            <a:pPr lvl="2"/>
            <a:r>
              <a:rPr lang="en-US" sz="2300" dirty="0"/>
              <a:t>What are the new attacks they can invent</a:t>
            </a:r>
          </a:p>
          <a:p>
            <a:pPr lvl="1"/>
            <a:r>
              <a:rPr lang="en-US" sz="2500" dirty="0"/>
              <a:t>What is the </a:t>
            </a:r>
            <a:r>
              <a:rPr lang="en-US" sz="2500" b="1" dirty="0">
                <a:solidFill>
                  <a:srgbClr val="FF0000"/>
                </a:solidFill>
              </a:rPr>
              <a:t>impact</a:t>
            </a:r>
            <a:r>
              <a:rPr lang="en-US" sz="2500" dirty="0"/>
              <a:t> of these attacks </a:t>
            </a:r>
          </a:p>
          <a:p>
            <a:pPr lvl="1"/>
            <a:r>
              <a:rPr lang="en-US" sz="2500" dirty="0"/>
              <a:t>What kind of </a:t>
            </a:r>
            <a:r>
              <a:rPr lang="en-US" sz="2500" b="1" dirty="0">
                <a:solidFill>
                  <a:srgbClr val="FF0000"/>
                </a:solidFill>
              </a:rPr>
              <a:t>research</a:t>
            </a:r>
            <a:r>
              <a:rPr lang="en-US" sz="2500" dirty="0"/>
              <a:t> can be done in order to </a:t>
            </a:r>
          </a:p>
          <a:p>
            <a:pPr lvl="2"/>
            <a:r>
              <a:rPr lang="en-US" sz="2300" dirty="0"/>
              <a:t>Mitigate these attacks </a:t>
            </a:r>
          </a:p>
          <a:p>
            <a:pPr lvl="2"/>
            <a:r>
              <a:rPr lang="en-US" sz="2300" dirty="0"/>
              <a:t>Reduce their impact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F0257-098A-4B45-88EC-8E46B02A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B026C-A14A-4D9B-973B-483E8C13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8D29-82D0-4547-8E7D-45234093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E42536-7AC9-46E8-BBED-11F1A409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…we need to address the cybersecurity problem</a:t>
            </a:r>
          </a:p>
        </p:txBody>
      </p:sp>
    </p:spTree>
    <p:extLst>
      <p:ext uri="{BB962C8B-B14F-4D97-AF65-F5344CB8AC3E}">
        <p14:creationId xmlns:p14="http://schemas.microsoft.com/office/powerpoint/2010/main" val="1033391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GB" sz="2800" dirty="0"/>
              <a:t>What is </a:t>
            </a:r>
            <a:r>
              <a:rPr lang="en-GB" sz="2800" dirty="0" err="1"/>
              <a:t>roadmapping</a:t>
            </a:r>
            <a:r>
              <a:rPr lang="en-GB" sz="2800" dirty="0"/>
              <a:t>?</a:t>
            </a:r>
          </a:p>
          <a:p>
            <a:r>
              <a:rPr lang="en-GB" sz="2800" dirty="0"/>
              <a:t>Is cybersecurity a new problem? 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What have we done? </a:t>
            </a:r>
          </a:p>
          <a:p>
            <a:r>
              <a:rPr lang="en-GB" sz="2800" dirty="0"/>
              <a:t>The Blue Book</a:t>
            </a:r>
          </a:p>
          <a:p>
            <a:r>
              <a:rPr lang="en-GB" sz="2800" dirty="0"/>
              <a:t>Summary</a:t>
            </a:r>
            <a:endParaRPr lang="en-GB" sz="2000" dirty="0"/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5D9E0-A4A6-4156-81CF-4CF81F28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82" y="2438400"/>
            <a:ext cx="3462870" cy="19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GB" sz="3600" dirty="0"/>
              <a:t>Three yearly roadmaps</a:t>
            </a:r>
          </a:p>
          <a:p>
            <a:pPr lvl="1"/>
            <a:r>
              <a:rPr lang="en-GB" sz="2000" dirty="0"/>
              <a:t>to guide our work</a:t>
            </a:r>
          </a:p>
          <a:p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895AC7-6372-4C76-8D0C-3E744CE55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12" y="2279649"/>
            <a:ext cx="1767451" cy="2284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3BC14D-5847-4EE1-A699-5B0B9002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254" y="2277447"/>
            <a:ext cx="1767451" cy="227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F90E8-BC5B-40A0-88F1-2DB2A497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718" y="2266309"/>
            <a:ext cx="1713691" cy="22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GB" sz="2800" dirty="0"/>
              <a:t>What is </a:t>
            </a:r>
            <a:r>
              <a:rPr lang="en-GB" sz="2800" dirty="0" err="1"/>
              <a:t>roadmapping</a:t>
            </a:r>
            <a:r>
              <a:rPr lang="en-GB" sz="2800" dirty="0"/>
              <a:t>?</a:t>
            </a:r>
          </a:p>
          <a:p>
            <a:r>
              <a:rPr lang="en-GB" sz="2800" dirty="0"/>
              <a:t>Is cybersecurity a new problem?  </a:t>
            </a:r>
          </a:p>
          <a:p>
            <a:r>
              <a:rPr lang="en-GB" sz="2800" dirty="0"/>
              <a:t>What have we done? </a:t>
            </a:r>
          </a:p>
          <a:p>
            <a:r>
              <a:rPr lang="en-GB" sz="2800" dirty="0"/>
              <a:t>The Blue Book</a:t>
            </a:r>
          </a:p>
          <a:p>
            <a:r>
              <a:rPr lang="en-GB" sz="2800" dirty="0"/>
              <a:t>Summary</a:t>
            </a:r>
            <a:endParaRPr lang="en-GB" sz="2000" dirty="0"/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5D9E0-A4A6-4156-81CF-4CF81F28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82" y="2438400"/>
            <a:ext cx="3462870" cy="19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6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US" dirty="0"/>
              <a:t>Participated in the </a:t>
            </a:r>
            <a:r>
              <a:rPr lang="en-US" dirty="0" err="1"/>
              <a:t>Roadmapping</a:t>
            </a:r>
            <a:r>
              <a:rPr lang="en-US" dirty="0"/>
              <a:t> Focus Group</a:t>
            </a:r>
          </a:p>
          <a:p>
            <a:pPr lvl="1"/>
            <a:r>
              <a:rPr lang="en-US" dirty="0"/>
              <a:t>We (the four pilots plus ECSO) </a:t>
            </a:r>
          </a:p>
          <a:p>
            <a:pPr lvl="2"/>
            <a:r>
              <a:rPr lang="en-US" dirty="0"/>
              <a:t>produced a set of priorities in cybersecurity </a:t>
            </a:r>
          </a:p>
          <a:p>
            <a:pPr lvl="1"/>
            <a:r>
              <a:rPr lang="en-US" dirty="0"/>
              <a:t>In collaboration with the cybersecurity ATLAS</a:t>
            </a: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54E2E5-32AA-4A17-80F7-903E598F6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09" y="2501047"/>
            <a:ext cx="3846241" cy="21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3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GB" sz="2800" dirty="0"/>
              <a:t>What is </a:t>
            </a:r>
            <a:r>
              <a:rPr lang="en-GB" sz="2800" dirty="0" err="1"/>
              <a:t>roadmapping</a:t>
            </a:r>
            <a:r>
              <a:rPr lang="en-GB" sz="2800" dirty="0"/>
              <a:t>?</a:t>
            </a:r>
          </a:p>
          <a:p>
            <a:r>
              <a:rPr lang="en-GB" sz="2800" dirty="0"/>
              <a:t>Is cybersecurity a new problem?  </a:t>
            </a:r>
          </a:p>
          <a:p>
            <a:r>
              <a:rPr lang="en-GB" sz="2800" dirty="0"/>
              <a:t>What have we done?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The Blue Book</a:t>
            </a:r>
          </a:p>
          <a:p>
            <a:r>
              <a:rPr lang="en-GB" sz="2800" dirty="0"/>
              <a:t>Summary</a:t>
            </a:r>
            <a:endParaRPr lang="en-GB" sz="2000" dirty="0"/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5D9E0-A4A6-4156-81CF-4CF81F28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82" y="2438400"/>
            <a:ext cx="3462870" cy="19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5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Horizon Roadmap </a:t>
            </a:r>
            <a:br>
              <a:rPr lang="en-GB" dirty="0"/>
            </a:br>
            <a:r>
              <a:rPr lang="en-GB" dirty="0"/>
              <a:t>The “Blue Book” 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7BDC7FF6-784E-437D-AE03-CA0E84261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5887" y="784875"/>
            <a:ext cx="2569463" cy="3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US" sz="2800" dirty="0"/>
              <a:t>A roadmap for the future</a:t>
            </a:r>
          </a:p>
          <a:p>
            <a:r>
              <a:rPr lang="en-US" sz="2800" dirty="0"/>
              <a:t>Lists important cyber security </a:t>
            </a:r>
            <a:r>
              <a:rPr lang="en-US" sz="2800" b="1" dirty="0">
                <a:solidFill>
                  <a:srgbClr val="FF0000"/>
                </a:solidFill>
              </a:rPr>
              <a:t>research problems </a:t>
            </a:r>
          </a:p>
          <a:p>
            <a:r>
              <a:rPr lang="en-US" sz="2800" dirty="0"/>
              <a:t> Also lists </a:t>
            </a:r>
            <a:r>
              <a:rPr lang="en-US" sz="2800" b="1" dirty="0">
                <a:solidFill>
                  <a:srgbClr val="FF0000"/>
                </a:solidFill>
              </a:rPr>
              <a:t>Grand Challenges </a:t>
            </a:r>
          </a:p>
          <a:p>
            <a:pPr lvl="1"/>
            <a:r>
              <a:rPr lang="en-US" sz="2000" dirty="0"/>
              <a:t>i.e. Problems that are very difficult (and very important) to solve </a:t>
            </a:r>
          </a:p>
          <a:p>
            <a:pPr lvl="1"/>
            <a:r>
              <a:rPr lang="en-US" sz="2000" dirty="0"/>
              <a:t>Need 100s of millions of euros </a:t>
            </a:r>
          </a:p>
          <a:p>
            <a:pPr lvl="1"/>
            <a:r>
              <a:rPr lang="en-US" sz="2000" dirty="0"/>
              <a:t>And comparable person power</a:t>
            </a:r>
          </a:p>
          <a:p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6C615F-825C-4630-AE70-144FBAFCF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2" y="3050150"/>
            <a:ext cx="2442118" cy="17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5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916E80-ADC1-45E1-891D-9D7ED5E03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285828" cy="3263504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Make AI safe for people </a:t>
            </a:r>
          </a:p>
          <a:p>
            <a:pPr lvl="1"/>
            <a:r>
              <a:rPr lang="en-US" sz="2000" dirty="0"/>
              <a:t>Explainable </a:t>
            </a:r>
          </a:p>
          <a:p>
            <a:pPr lvl="1"/>
            <a:r>
              <a:rPr lang="en-US" sz="2000" dirty="0"/>
              <a:t>Understandable </a:t>
            </a:r>
          </a:p>
          <a:p>
            <a:pPr lvl="1"/>
            <a:r>
              <a:rPr lang="en-US" sz="2000" dirty="0"/>
              <a:t>Safe to use </a:t>
            </a:r>
          </a:p>
          <a:p>
            <a:pPr lvl="1"/>
            <a:r>
              <a:rPr lang="en-US" sz="2000" dirty="0"/>
              <a:t>Safe to trust </a:t>
            </a:r>
          </a:p>
          <a:p>
            <a:pPr lvl="1"/>
            <a:r>
              <a:rPr lang="en-US" sz="2000" dirty="0"/>
              <a:t>Diversity</a:t>
            </a:r>
          </a:p>
          <a:p>
            <a:pPr lvl="1"/>
            <a:r>
              <a:rPr lang="en-US" sz="2000" dirty="0"/>
              <a:t>Make sure it is trained on a variety of people (or data) </a:t>
            </a:r>
          </a:p>
          <a:p>
            <a:pPr lvl="1"/>
            <a:r>
              <a:rPr lang="en-US" sz="2000" dirty="0"/>
              <a:t>AI is being used to drive a variety of security decisions</a:t>
            </a:r>
          </a:p>
          <a:p>
            <a:pPr lvl="2"/>
            <a:r>
              <a:rPr lang="en-US" sz="1800" dirty="0"/>
              <a:t>Intrusion detection, anomaly detection, etc. </a:t>
            </a:r>
          </a:p>
          <a:p>
            <a:pPr lvl="1"/>
            <a:r>
              <a:rPr lang="en-US" sz="2000" dirty="0"/>
              <a:t>AI is the target of a wide variety of cyberattacks </a:t>
            </a:r>
          </a:p>
          <a:p>
            <a:pPr lvl="2"/>
            <a:r>
              <a:rPr lang="en-US" sz="1800" dirty="0"/>
              <a:t>To make it take the wrong decision 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AA1E4-E99A-48D5-ACFC-9EEE0407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DC367-C21C-4CA9-8BB3-E45CB61E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54DC-3CEA-4E3A-BD21-7E375126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C6CC6A-5F5F-407C-816E-032C2B66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Challenges 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09A8F-F0EB-48DD-BEBA-878002BE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588" y="1516801"/>
            <a:ext cx="1877533" cy="12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02D891-CF05-4A05-BBD5-3F27EA50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1" y="3467471"/>
            <a:ext cx="1952740" cy="12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4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DC9CAC-1FEF-4943-8FC2-2DCD4361A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70256" cy="3263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it can be done anonymously offline, it should be done anonymously online as well</a:t>
            </a:r>
          </a:p>
          <a:p>
            <a:pPr lvl="1"/>
            <a:r>
              <a:rPr lang="en-US" dirty="0"/>
              <a:t>In the </a:t>
            </a:r>
            <a:r>
              <a:rPr lang="en-US" b="1" dirty="0">
                <a:solidFill>
                  <a:srgbClr val="FF0000"/>
                </a:solidFill>
              </a:rPr>
              <a:t>offline world </a:t>
            </a:r>
            <a:r>
              <a:rPr lang="en-US" dirty="0"/>
              <a:t>we do a lot of things (almost) </a:t>
            </a:r>
            <a:r>
              <a:rPr lang="en-US" b="1" dirty="0">
                <a:solidFill>
                  <a:srgbClr val="FF0000"/>
                </a:solidFill>
              </a:rPr>
              <a:t>anonymously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E.g. buy a can of soda, </a:t>
            </a:r>
            <a:r>
              <a:rPr lang="en-US" b="1" dirty="0">
                <a:solidFill>
                  <a:srgbClr val="FF0000"/>
                </a:solidFill>
              </a:rPr>
              <a:t>buy a newspaper</a:t>
            </a:r>
            <a:r>
              <a:rPr lang="en-US" dirty="0"/>
              <a:t>, etc.  </a:t>
            </a:r>
          </a:p>
          <a:p>
            <a:pPr lvl="2"/>
            <a:r>
              <a:rPr lang="en-US" dirty="0"/>
              <a:t>We </a:t>
            </a:r>
            <a:r>
              <a:rPr lang="en-US" b="1" dirty="0">
                <a:solidFill>
                  <a:srgbClr val="FF0000"/>
                </a:solidFill>
              </a:rPr>
              <a:t>pay cash </a:t>
            </a:r>
            <a:r>
              <a:rPr lang="en-US" dirty="0"/>
              <a:t>– we do not reveal our name </a:t>
            </a:r>
          </a:p>
          <a:p>
            <a:pPr lvl="1"/>
            <a:r>
              <a:rPr lang="en-US" dirty="0"/>
              <a:t>This is not possible (today) online</a:t>
            </a:r>
          </a:p>
          <a:p>
            <a:pPr lvl="1"/>
            <a:r>
              <a:rPr lang="en-US" dirty="0"/>
              <a:t>We can not buy a newspaper </a:t>
            </a:r>
          </a:p>
          <a:p>
            <a:pPr lvl="2"/>
            <a:r>
              <a:rPr lang="en-US" dirty="0"/>
              <a:t>without revealing lots of personal information</a:t>
            </a:r>
          </a:p>
          <a:p>
            <a:pPr lvl="3"/>
            <a:r>
              <a:rPr lang="en-US" dirty="0"/>
              <a:t>e.g. name, address, credit card details </a:t>
            </a:r>
          </a:p>
          <a:p>
            <a:pPr lvl="2"/>
            <a:r>
              <a:rPr lang="en-US" dirty="0"/>
              <a:t>to lots of organizations </a:t>
            </a:r>
          </a:p>
          <a:p>
            <a:pPr lvl="3"/>
            <a:r>
              <a:rPr lang="en-US" dirty="0"/>
              <a:t>e.g. newspaper, credit card company, courier, trackers on the web page, etc.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9D70C-A711-4DF6-8056-C9B994B7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F9B68-7CDB-46A4-8C2B-737DD54F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ED62C-924C-446B-8A23-82757ED4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0764DE-7911-4CF9-A4FE-632412EF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Challenges II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6FD1B-6DBD-4D52-8FAC-78558724F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2" y="2295928"/>
            <a:ext cx="2898994" cy="15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6FDF83-89AB-468E-8F24-2DC13CF1C7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systems </a:t>
            </a:r>
            <a:r>
              <a:rPr lang="en-US" b="1" dirty="0">
                <a:solidFill>
                  <a:srgbClr val="FF0000"/>
                </a:solidFill>
              </a:rPr>
              <a:t>resilient</a:t>
            </a:r>
            <a:r>
              <a:rPr lang="en-US" dirty="0"/>
              <a:t> under attack </a:t>
            </a:r>
          </a:p>
          <a:p>
            <a:r>
              <a:rPr lang="en-US" dirty="0"/>
              <a:t>Enhance general public </a:t>
            </a:r>
            <a:r>
              <a:rPr lang="en-US" b="1" dirty="0">
                <a:solidFill>
                  <a:srgbClr val="FF0000"/>
                </a:solidFill>
              </a:rPr>
              <a:t>awareness</a:t>
            </a:r>
            <a:r>
              <a:rPr lang="en-US" dirty="0"/>
              <a:t> of cybersecurity </a:t>
            </a:r>
          </a:p>
          <a:p>
            <a:r>
              <a:rPr lang="en-US" dirty="0"/>
              <a:t>Give users </a:t>
            </a:r>
            <a:r>
              <a:rPr lang="en-US" b="1" dirty="0">
                <a:solidFill>
                  <a:srgbClr val="FF0000"/>
                </a:solidFill>
              </a:rPr>
              <a:t>assurance</a:t>
            </a:r>
            <a:r>
              <a:rPr lang="en-US" dirty="0"/>
              <a:t> about the security of their devices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1AB65-8150-448C-B60D-56A3648919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DCEA-8898-4C91-AC53-153030F55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6553D-D2A3-44E3-AD15-07DD7A69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FE6E1-7E86-4B60-BD52-44783108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09384A-8E86-413B-B984-76585021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Challenges III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CF31D8-B846-44B1-A19B-97F1495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50" y="1012064"/>
            <a:ext cx="3335987" cy="1694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034FA-1A23-4D3E-BD99-7A193AA56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24" y="2840661"/>
            <a:ext cx="3335987" cy="18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88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4D681F-BC06-4B8B-9B26-46652704C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70256" cy="3263504"/>
          </a:xfrm>
        </p:spPr>
        <p:txBody>
          <a:bodyPr>
            <a:normAutofit/>
          </a:bodyPr>
          <a:lstStyle/>
          <a:p>
            <a:r>
              <a:rPr lang="en-US" dirty="0"/>
              <a:t>We also listed individual research areas</a:t>
            </a:r>
          </a:p>
          <a:p>
            <a:r>
              <a:rPr lang="en-US" dirty="0"/>
              <a:t>For each area we drilled down asking simple questions: </a:t>
            </a:r>
          </a:p>
          <a:p>
            <a:pPr lvl="1"/>
            <a:r>
              <a:rPr lang="en-US" dirty="0"/>
              <a:t>Who is going to be affected? </a:t>
            </a:r>
          </a:p>
          <a:p>
            <a:pPr lvl="1"/>
            <a:r>
              <a:rPr lang="en-US" dirty="0"/>
              <a:t>What is expected to happen? (if we do not address this area)</a:t>
            </a:r>
          </a:p>
          <a:p>
            <a:pPr lvl="1"/>
            <a:r>
              <a:rPr lang="en-US" dirty="0"/>
              <a:t>What is the </a:t>
            </a:r>
            <a:r>
              <a:rPr lang="en-US" b="1" dirty="0">
                <a:solidFill>
                  <a:srgbClr val="FF0000"/>
                </a:solidFill>
              </a:rPr>
              <a:t>worst thing </a:t>
            </a:r>
            <a:r>
              <a:rPr lang="en-US" dirty="0"/>
              <a:t>that can happen? (if we do not address this area)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Research gaps </a:t>
            </a:r>
          </a:p>
          <a:p>
            <a:pPr lvl="2"/>
            <a:r>
              <a:rPr lang="en-US" dirty="0"/>
              <a:t>Problems that can be solved in one (or a small number of) HE projects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Example problems</a:t>
            </a:r>
          </a:p>
          <a:p>
            <a:pPr lvl="2"/>
            <a:r>
              <a:rPr lang="en-US" dirty="0"/>
              <a:t>Problems that can be solved in 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6895-5367-4C78-B469-9EED17AF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30B3-E4A4-4F41-A835-8E44E978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F13C9-691B-4E6A-A5F8-1E55543D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2B68FCE-535E-4A01-ADB4-ED1831AC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Areas </a:t>
            </a:r>
          </a:p>
        </p:txBody>
      </p:sp>
    </p:spTree>
    <p:extLst>
      <p:ext uri="{BB962C8B-B14F-4D97-AF65-F5344CB8AC3E}">
        <p14:creationId xmlns:p14="http://schemas.microsoft.com/office/powerpoint/2010/main" val="1798083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324E4B-A194-43AA-B6B6-EE84C3013B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Anonymity</a:t>
            </a:r>
          </a:p>
          <a:p>
            <a:r>
              <a:rPr lang="en-US" dirty="0"/>
              <a:t>Machine Learning </a:t>
            </a:r>
          </a:p>
          <a:p>
            <a:r>
              <a:rPr lang="en-US" dirty="0"/>
              <a:t>Authentication</a:t>
            </a:r>
          </a:p>
          <a:p>
            <a:r>
              <a:rPr lang="en-US" dirty="0"/>
              <a:t>Security Awareness and Training </a:t>
            </a:r>
          </a:p>
          <a:p>
            <a:r>
              <a:rPr lang="en-US" dirty="0"/>
              <a:t>Trusted Execution </a:t>
            </a:r>
          </a:p>
          <a:p>
            <a:r>
              <a:rPr lang="en-US" dirty="0"/>
              <a:t>Privacy by Design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EEC45-154D-4E5F-8938-346DAC3527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Critical Infrastructures </a:t>
            </a:r>
          </a:p>
          <a:p>
            <a:r>
              <a:rPr lang="en-US" dirty="0"/>
              <a:t>Metaverses </a:t>
            </a:r>
          </a:p>
          <a:p>
            <a:r>
              <a:rPr lang="en-US" dirty="0"/>
              <a:t>Malware </a:t>
            </a:r>
          </a:p>
          <a:p>
            <a:r>
              <a:rPr lang="en-US" dirty="0"/>
              <a:t>Software Life Cycle </a:t>
            </a:r>
          </a:p>
          <a:p>
            <a:r>
              <a:rPr lang="en-US" dirty="0"/>
              <a:t>Testing and Certification</a:t>
            </a:r>
          </a:p>
          <a:p>
            <a:r>
              <a:rPr lang="en-US" dirty="0"/>
              <a:t>IoT Security </a:t>
            </a:r>
          </a:p>
          <a:p>
            <a:r>
              <a:rPr lang="en-US" dirty="0"/>
              <a:t>Effective Threat Modeling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4BBA9-B43E-401E-88F5-BB0E0FBA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E22F5-B7E6-4153-8C22-BAE0B511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3B200-F098-4C98-9520-608387FD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44335E1-6016-4B90-A69B-676E4641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Areas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DAA13-0B48-4618-A50A-6D86F5023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473" y="1771650"/>
            <a:ext cx="1646539" cy="109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B0864-0DDB-4602-AF81-1503FDCCC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21" y="2870200"/>
            <a:ext cx="1391973" cy="90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B89F8-C254-4D22-A9AF-8268139BD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30" y="1493725"/>
            <a:ext cx="1533500" cy="10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52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CE0527-55DC-4B48-B49C-EC425F428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946150"/>
            <a:ext cx="8370256" cy="382111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is it? </a:t>
            </a:r>
          </a:p>
          <a:p>
            <a:pPr lvl="1"/>
            <a:r>
              <a:rPr lang="en-US" sz="1800" dirty="0"/>
              <a:t>Being able to operate without revealing our identity </a:t>
            </a:r>
          </a:p>
          <a:p>
            <a:r>
              <a:rPr lang="en-US" sz="2400" dirty="0"/>
              <a:t>Who is going to be affected? </a:t>
            </a:r>
          </a:p>
          <a:p>
            <a:pPr lvl="1"/>
            <a:r>
              <a:rPr lang="en-US" sz="1800" dirty="0"/>
              <a:t>All, and esp. </a:t>
            </a:r>
            <a:r>
              <a:rPr lang="en-US" sz="1800" b="1" dirty="0">
                <a:solidFill>
                  <a:srgbClr val="FF0000"/>
                </a:solidFill>
              </a:rPr>
              <a:t>vulnerable</a:t>
            </a:r>
            <a:r>
              <a:rPr lang="en-US" sz="1800" dirty="0"/>
              <a:t> people (young ones, </a:t>
            </a:r>
            <a:r>
              <a:rPr lang="en-US" sz="1800" b="1" dirty="0">
                <a:solidFill>
                  <a:srgbClr val="FF0000"/>
                </a:solidFill>
              </a:rPr>
              <a:t>minorities</a:t>
            </a:r>
            <a:r>
              <a:rPr lang="en-US" sz="1800" dirty="0"/>
              <a:t>, …)</a:t>
            </a:r>
          </a:p>
          <a:p>
            <a:r>
              <a:rPr lang="en-US" sz="2400" dirty="0"/>
              <a:t>What is expected to happen? </a:t>
            </a:r>
          </a:p>
          <a:p>
            <a:pPr lvl="1"/>
            <a:r>
              <a:rPr lang="en-US" sz="1800" dirty="0"/>
              <a:t>(Organized) </a:t>
            </a:r>
            <a:r>
              <a:rPr lang="en-US" sz="1800" b="1" dirty="0">
                <a:solidFill>
                  <a:srgbClr val="FF0000"/>
                </a:solidFill>
              </a:rPr>
              <a:t>crime</a:t>
            </a:r>
            <a:r>
              <a:rPr lang="en-US" sz="1800" dirty="0"/>
              <a:t> will get (steal? purchase?) access to this information </a:t>
            </a:r>
          </a:p>
          <a:p>
            <a:pPr lvl="2"/>
            <a:r>
              <a:rPr lang="en-US" sz="1600" b="1" dirty="0">
                <a:solidFill>
                  <a:srgbClr val="FF0000"/>
                </a:solidFill>
              </a:rPr>
              <a:t>Stalking</a:t>
            </a:r>
            <a:r>
              <a:rPr lang="en-US" sz="1600" dirty="0"/>
              <a:t> (against victims that reveal their whereabouts) </a:t>
            </a:r>
          </a:p>
          <a:p>
            <a:pPr lvl="2"/>
            <a:r>
              <a:rPr lang="en-US" sz="1600" b="1" dirty="0">
                <a:solidFill>
                  <a:srgbClr val="FF0000"/>
                </a:solidFill>
              </a:rPr>
              <a:t>Identity Theft</a:t>
            </a:r>
          </a:p>
          <a:p>
            <a:pPr lvl="2"/>
            <a:r>
              <a:rPr lang="en-US" sz="1600" b="1" dirty="0">
                <a:solidFill>
                  <a:srgbClr val="FF0000"/>
                </a:solidFill>
              </a:rPr>
              <a:t>Thefts</a:t>
            </a:r>
            <a:r>
              <a:rPr lang="en-US" sz="1600" dirty="0"/>
              <a:t> (against people away from homes and people with a lot of valuable items) </a:t>
            </a:r>
          </a:p>
          <a:p>
            <a:pPr lvl="2"/>
            <a:r>
              <a:rPr lang="en-US" sz="1600" dirty="0"/>
              <a:t>Targeted </a:t>
            </a:r>
            <a:r>
              <a:rPr lang="en-US" sz="1600" b="1" dirty="0">
                <a:solidFill>
                  <a:srgbClr val="FF0000"/>
                </a:solidFill>
              </a:rPr>
              <a:t>phishing</a:t>
            </a:r>
            <a:r>
              <a:rPr lang="en-US" sz="1600" dirty="0"/>
              <a:t> (spear phishing) </a:t>
            </a:r>
          </a:p>
          <a:p>
            <a:r>
              <a:rPr lang="en-US" sz="2400" dirty="0"/>
              <a:t>What is the worst thing that can happen? </a:t>
            </a:r>
          </a:p>
          <a:p>
            <a:pPr lvl="1"/>
            <a:r>
              <a:rPr lang="en-US" sz="1800" dirty="0"/>
              <a:t>(Hostile) governments get access to this information </a:t>
            </a:r>
          </a:p>
          <a:p>
            <a:pPr lvl="2"/>
            <a:r>
              <a:rPr lang="en-US" sz="1600" dirty="0"/>
              <a:t>1984-like society</a:t>
            </a:r>
          </a:p>
          <a:p>
            <a:pPr lvl="1"/>
            <a:r>
              <a:rPr lang="en-US" sz="1800" dirty="0"/>
              <a:t>The Internet is Global – we </a:t>
            </a:r>
            <a:r>
              <a:rPr lang="en-US" sz="1800" b="1" dirty="0">
                <a:solidFill>
                  <a:srgbClr val="FF0000"/>
                </a:solidFill>
              </a:rPr>
              <a:t>can not know who has access to our information 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97627-E9A7-4612-8BC0-8F032939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3F41C-6027-4CAB-844E-84A6CFB1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31284-0265-4485-9F75-7FCDAE68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DA4074-2DA2-46F3-B7E7-D2E4B728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</a:t>
            </a:r>
          </a:p>
        </p:txBody>
      </p:sp>
    </p:spTree>
    <p:extLst>
      <p:ext uri="{BB962C8B-B14F-4D97-AF65-F5344CB8AC3E}">
        <p14:creationId xmlns:p14="http://schemas.microsoft.com/office/powerpoint/2010/main" val="225652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What is </a:t>
            </a:r>
            <a:r>
              <a:rPr lang="en-GB" sz="2800" dirty="0" err="1">
                <a:solidFill>
                  <a:srgbClr val="FF0000"/>
                </a:solidFill>
              </a:rPr>
              <a:t>roadmapping</a:t>
            </a:r>
            <a:r>
              <a:rPr lang="en-GB" sz="2800" dirty="0">
                <a:solidFill>
                  <a:srgbClr val="FF0000"/>
                </a:solidFill>
              </a:rPr>
              <a:t>?</a:t>
            </a:r>
          </a:p>
          <a:p>
            <a:r>
              <a:rPr lang="en-GB" sz="2800" dirty="0"/>
              <a:t>Is cybersecurity a new problem?  </a:t>
            </a:r>
          </a:p>
          <a:p>
            <a:r>
              <a:rPr lang="en-GB" sz="2800" dirty="0"/>
              <a:t>What have we done? </a:t>
            </a:r>
          </a:p>
          <a:p>
            <a:r>
              <a:rPr lang="en-GB" sz="2800" dirty="0"/>
              <a:t>The Blue Book</a:t>
            </a:r>
          </a:p>
          <a:p>
            <a:r>
              <a:rPr lang="en-GB" sz="2800" dirty="0"/>
              <a:t>Summary</a:t>
            </a:r>
            <a:endParaRPr lang="en-GB" sz="2000" dirty="0"/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5D9E0-A4A6-4156-81CF-4CF81F28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82" y="2438400"/>
            <a:ext cx="3462870" cy="19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2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DDE85-7E48-400E-89CD-BDA0FA8AB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6312856" cy="3263504"/>
          </a:xfrm>
        </p:spPr>
        <p:txBody>
          <a:bodyPr>
            <a:normAutofit/>
          </a:bodyPr>
          <a:lstStyle/>
          <a:p>
            <a:r>
              <a:rPr lang="en-US" dirty="0"/>
              <a:t>Provide strong anonymous communication at  </a:t>
            </a:r>
            <a:r>
              <a:rPr lang="en-US" b="1" dirty="0">
                <a:solidFill>
                  <a:srgbClr val="FF0000"/>
                </a:solidFill>
              </a:rPr>
              <a:t>large scale</a:t>
            </a:r>
          </a:p>
          <a:p>
            <a:r>
              <a:rPr lang="en-US" dirty="0"/>
              <a:t>Measure/</a:t>
            </a:r>
            <a:r>
              <a:rPr lang="en-US" b="1" dirty="0">
                <a:solidFill>
                  <a:srgbClr val="FF0000"/>
                </a:solidFill>
              </a:rPr>
              <a:t>monitor  the scale of the problem </a:t>
            </a:r>
            <a:r>
              <a:rPr lang="en-US" dirty="0"/>
              <a:t>- achieve </a:t>
            </a:r>
            <a:r>
              <a:rPr lang="en-US" b="1" dirty="0">
                <a:solidFill>
                  <a:srgbClr val="FF0000"/>
                </a:solidFill>
              </a:rPr>
              <a:t>transparency</a:t>
            </a:r>
          </a:p>
          <a:p>
            <a:r>
              <a:rPr lang="en-US" b="1" dirty="0">
                <a:solidFill>
                  <a:srgbClr val="FF0000"/>
                </a:solidFill>
              </a:rPr>
              <a:t>Novel data anonymization </a:t>
            </a:r>
            <a:r>
              <a:rPr lang="en-US" dirty="0"/>
              <a:t>and de-anonymization approaches</a:t>
            </a:r>
          </a:p>
          <a:p>
            <a:r>
              <a:rPr lang="en-US" dirty="0"/>
              <a:t>Resist censorship</a:t>
            </a:r>
          </a:p>
          <a:p>
            <a:r>
              <a:rPr lang="en-US" dirty="0"/>
              <a:t>Develop robust anti-fingerprinting methods</a:t>
            </a:r>
          </a:p>
          <a:p>
            <a:pPr lvl="1"/>
            <a:r>
              <a:rPr lang="en-US" dirty="0"/>
              <a:t>It is more than cookies…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75A6-BE85-4CDE-8D8A-BC1FD674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DA504-4A82-4360-9266-FC2411EF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63619-13DA-4710-9367-389CF778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ACC2EC-F8ED-4DFA-BA57-5253AC6B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– Research Gaps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B7BD70-BB19-49A4-94BB-C78A243DC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64" y="2933570"/>
            <a:ext cx="2761328" cy="1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95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812BA5-26E7-4D01-A5E5-019BA670D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098550"/>
            <a:ext cx="8370256" cy="3534173"/>
          </a:xfrm>
        </p:spPr>
        <p:txBody>
          <a:bodyPr>
            <a:normAutofit/>
          </a:bodyPr>
          <a:lstStyle/>
          <a:p>
            <a:r>
              <a:rPr lang="en-US" sz="2400" dirty="0"/>
              <a:t>Identity leaks</a:t>
            </a:r>
          </a:p>
          <a:p>
            <a:r>
              <a:rPr lang="en-US" sz="2400" dirty="0"/>
              <a:t>Make anonymizing networks more </a:t>
            </a:r>
            <a:r>
              <a:rPr lang="en-US" sz="2400" b="1" dirty="0">
                <a:solidFill>
                  <a:srgbClr val="FF0000"/>
                </a:solidFill>
              </a:rPr>
              <a:t>resistant to attacks</a:t>
            </a:r>
          </a:p>
          <a:p>
            <a:r>
              <a:rPr lang="en-US" sz="2400" dirty="0"/>
              <a:t>Operate  with anonymous </a:t>
            </a:r>
            <a:r>
              <a:rPr lang="en-US" sz="2400" b="1" dirty="0">
                <a:solidFill>
                  <a:srgbClr val="FF0000"/>
                </a:solidFill>
              </a:rPr>
              <a:t>personas</a:t>
            </a:r>
          </a:p>
          <a:p>
            <a:r>
              <a:rPr lang="en-US" sz="2400" dirty="0"/>
              <a:t>Improve users’ understanding of privacy</a:t>
            </a:r>
          </a:p>
          <a:p>
            <a:r>
              <a:rPr lang="en-US" sz="2400" dirty="0"/>
              <a:t>Data provenance</a:t>
            </a:r>
          </a:p>
          <a:p>
            <a:pPr lvl="1"/>
            <a:r>
              <a:rPr lang="en-US" sz="1800" dirty="0"/>
              <a:t>Discover leaked/stolen personal data 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8CB63-6DC6-4F17-AFBA-C72FD418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FA3BE-DE2E-498B-A51B-7DB2FA7F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E01E-55F7-45C6-85D1-08902685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29ACE9-FFBD-4ECE-83BA-939EEB23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– Example Problems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60B70-B45F-4D3B-A8AD-BC4D7AB3C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766" y="2708256"/>
            <a:ext cx="3086100" cy="205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85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C7BBF-427B-4C07-BB08-325D5E2F3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70256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 trustworthy metaverses</a:t>
            </a:r>
          </a:p>
          <a:p>
            <a:r>
              <a:rPr lang="en-US" dirty="0"/>
              <a:t>Build transparent and interpretable ML models </a:t>
            </a:r>
          </a:p>
          <a:p>
            <a:r>
              <a:rPr lang="en-US" dirty="0"/>
              <a:t>Improve password-less authentication methods</a:t>
            </a:r>
          </a:p>
          <a:p>
            <a:r>
              <a:rPr lang="en-US" dirty="0"/>
              <a:t>Develop early detection approaches for </a:t>
            </a:r>
            <a:r>
              <a:rPr lang="en-US" dirty="0" err="1"/>
              <a:t>armoured</a:t>
            </a:r>
            <a:r>
              <a:rPr lang="en-US" dirty="0"/>
              <a:t> malware</a:t>
            </a:r>
          </a:p>
          <a:p>
            <a:r>
              <a:rPr lang="en-US" dirty="0"/>
              <a:t>Provide privacy in IoT environments</a:t>
            </a:r>
          </a:p>
          <a:p>
            <a:r>
              <a:rPr lang="en-US" dirty="0" err="1"/>
              <a:t>Realise</a:t>
            </a:r>
            <a:r>
              <a:rPr lang="en-US" dirty="0"/>
              <a:t> machine-learning models that remain secure under different adversarial scenarios</a:t>
            </a:r>
          </a:p>
          <a:p>
            <a:r>
              <a:rPr lang="en-US" dirty="0"/>
              <a:t>Ensure that critical infrastructures are resilient to cyberattacks</a:t>
            </a:r>
          </a:p>
          <a:p>
            <a:r>
              <a:rPr lang="en-US" dirty="0"/>
              <a:t>Support “by-design" testing and certification approaches integrating industrial, social and ethical values, sustainability, and trustworthiness needs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678AB-7A24-4F73-93F6-CE00A4FE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098DA-04CB-416F-BAA2-7EBA6A83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F4B31-F3C9-4946-9D10-953EA378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52F034-B191-44F6-868F-24FAF912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Research Gaps</a:t>
            </a:r>
          </a:p>
        </p:txBody>
      </p:sp>
    </p:spTree>
    <p:extLst>
      <p:ext uri="{BB962C8B-B14F-4D97-AF65-F5344CB8AC3E}">
        <p14:creationId xmlns:p14="http://schemas.microsoft.com/office/powerpoint/2010/main" val="2221568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GB" sz="2800" dirty="0"/>
              <a:t>What is </a:t>
            </a:r>
            <a:r>
              <a:rPr lang="en-GB" sz="2800" dirty="0" err="1"/>
              <a:t>roadmapping</a:t>
            </a:r>
            <a:r>
              <a:rPr lang="en-GB" sz="2800" dirty="0"/>
              <a:t>?</a:t>
            </a:r>
          </a:p>
          <a:p>
            <a:r>
              <a:rPr lang="en-GB" sz="2800" dirty="0"/>
              <a:t>Is cybersecurity a new problem?  </a:t>
            </a:r>
          </a:p>
          <a:p>
            <a:r>
              <a:rPr lang="en-GB" sz="2800" dirty="0"/>
              <a:t>What have we done? </a:t>
            </a:r>
          </a:p>
          <a:p>
            <a:r>
              <a:rPr lang="en-GB" sz="2800" dirty="0"/>
              <a:t>The Blue Book</a:t>
            </a:r>
          </a:p>
          <a:p>
            <a:r>
              <a:rPr lang="en-GB" sz="2800" dirty="0">
                <a:solidFill>
                  <a:srgbClr val="FF0000"/>
                </a:solidFill>
              </a:rPr>
              <a:t>Summary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5D9E0-A4A6-4156-81CF-4CF81F28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82" y="2438400"/>
            <a:ext cx="3462870" cy="19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4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96327-5E1D-49D5-8D84-AB055B969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70256" cy="3263504"/>
          </a:xfrm>
        </p:spPr>
        <p:txBody>
          <a:bodyPr/>
          <a:lstStyle/>
          <a:p>
            <a:r>
              <a:rPr lang="en-US" dirty="0"/>
              <a:t>The Internet was not designed with security in mind</a:t>
            </a:r>
          </a:p>
          <a:p>
            <a:pPr lvl="1"/>
            <a:r>
              <a:rPr lang="en-US" dirty="0"/>
              <a:t>Small community of academics </a:t>
            </a:r>
          </a:p>
          <a:p>
            <a:r>
              <a:rPr lang="en-US" dirty="0"/>
              <a:t>We need to improve its security </a:t>
            </a:r>
          </a:p>
          <a:p>
            <a:pPr lvl="1"/>
            <a:r>
              <a:rPr lang="en-US" dirty="0"/>
              <a:t>It is now used by billions of people</a:t>
            </a:r>
          </a:p>
          <a:p>
            <a:r>
              <a:rPr lang="en-US" dirty="0"/>
              <a:t>We have developed </a:t>
            </a:r>
            <a:r>
              <a:rPr lang="en-US" b="1" dirty="0">
                <a:solidFill>
                  <a:srgbClr val="FF0000"/>
                </a:solidFill>
              </a:rPr>
              <a:t>grand challenges</a:t>
            </a:r>
            <a:endParaRPr lang="en-US" dirty="0"/>
          </a:p>
          <a:p>
            <a:r>
              <a:rPr lang="en-US" dirty="0"/>
              <a:t>We have described </a:t>
            </a:r>
            <a:r>
              <a:rPr lang="en-US" b="1" dirty="0">
                <a:solidFill>
                  <a:srgbClr val="FF0000"/>
                </a:solidFill>
              </a:rPr>
              <a:t>research problems</a:t>
            </a:r>
          </a:p>
          <a:p>
            <a:endParaRPr lang="en-US" dirty="0"/>
          </a:p>
          <a:p>
            <a:r>
              <a:rPr lang="en-US" dirty="0"/>
              <a:t>You can find more information at: </a:t>
            </a:r>
          </a:p>
          <a:p>
            <a:pPr lvl="1"/>
            <a:r>
              <a:rPr lang="en-US" dirty="0">
                <a:hlinkClick r:id="rId2"/>
              </a:rPr>
              <a:t>https://cybersec4europe.eu/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F938-8C62-42EE-B603-D855C3FE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F6C93-AFB9-462E-A758-AA49B13B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A2CD-1C15-4E3A-9C90-6FA52F3C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3510B0-D9A9-47C1-BB81-F7AE9E16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84B9F11-2B89-4427-8D65-DFE07266A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0" y="1713041"/>
            <a:ext cx="2006600" cy="30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GB" sz="2800" dirty="0"/>
              <a:t>A kind of prioritization</a:t>
            </a:r>
          </a:p>
          <a:p>
            <a:r>
              <a:rPr lang="en-GB" sz="2800" dirty="0"/>
              <a:t>List the areas that are important in cybersecurity</a:t>
            </a:r>
          </a:p>
          <a:p>
            <a:r>
              <a:rPr lang="en-GB" sz="2800" dirty="0"/>
              <a:t>We focus mostly on </a:t>
            </a:r>
            <a:r>
              <a:rPr lang="en-GB" sz="2800" b="1" dirty="0">
                <a:solidFill>
                  <a:srgbClr val="FF0000"/>
                </a:solidFill>
              </a:rPr>
              <a:t>research</a:t>
            </a:r>
            <a:r>
              <a:rPr lang="en-GB" sz="2800" dirty="0"/>
              <a:t>. That is</a:t>
            </a:r>
          </a:p>
          <a:p>
            <a:pPr lvl="1"/>
            <a:r>
              <a:rPr lang="en-GB" sz="2000" dirty="0"/>
              <a:t>we list the </a:t>
            </a:r>
            <a:r>
              <a:rPr lang="en-GB" sz="2000" b="1" dirty="0">
                <a:solidFill>
                  <a:srgbClr val="FF0000"/>
                </a:solidFill>
              </a:rPr>
              <a:t>research areas </a:t>
            </a:r>
            <a:r>
              <a:rPr lang="en-GB" sz="2000" dirty="0"/>
              <a:t>that are important for cybersecurity</a:t>
            </a:r>
          </a:p>
          <a:p>
            <a:pPr lvl="1"/>
            <a:r>
              <a:rPr lang="en-GB" sz="2000" dirty="0"/>
              <a:t>we start working on them  </a:t>
            </a:r>
          </a:p>
          <a:p>
            <a:pPr lvl="1"/>
            <a:r>
              <a:rPr lang="en-GB" sz="2000" dirty="0"/>
              <a:t>we encourage the rest of the community to work on them as well</a:t>
            </a: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roadmapping</a:t>
            </a:r>
            <a:r>
              <a:rPr lang="en-GB" dirty="0"/>
              <a:t> in research?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5D9E0-A4A6-4156-81CF-4CF81F28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988" y="3684986"/>
            <a:ext cx="1924050" cy="10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US" sz="2800" dirty="0"/>
              <a:t>Cybersecurity is an old problem? </a:t>
            </a:r>
          </a:p>
          <a:p>
            <a:r>
              <a:rPr lang="en-US" sz="2800" dirty="0"/>
              <a:t>Right? </a:t>
            </a:r>
          </a:p>
          <a:p>
            <a:r>
              <a:rPr lang="en-US" sz="2800" dirty="0"/>
              <a:t>40-50 years old! Right? </a:t>
            </a:r>
          </a:p>
          <a:p>
            <a:r>
              <a:rPr lang="en-US" sz="2800" dirty="0"/>
              <a:t>What do we need to map now? </a:t>
            </a: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</a:t>
            </a:r>
            <a:r>
              <a:rPr lang="en-US" dirty="0" err="1"/>
              <a:t>roadmapping</a:t>
            </a:r>
            <a:r>
              <a:rPr lang="en-US" dirty="0"/>
              <a:t>?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DEBBF6-2149-470F-BC3E-6D0B61579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699" y="2660650"/>
            <a:ext cx="3107483" cy="20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3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GB" sz="2800" dirty="0"/>
              <a:t>What is </a:t>
            </a:r>
            <a:r>
              <a:rPr lang="en-GB" sz="2800" dirty="0" err="1"/>
              <a:t>roadmapping</a:t>
            </a:r>
            <a:r>
              <a:rPr lang="en-GB" sz="2800" dirty="0"/>
              <a:t>?</a:t>
            </a:r>
          </a:p>
          <a:p>
            <a:r>
              <a:rPr lang="en-GB" sz="2800" dirty="0">
                <a:solidFill>
                  <a:srgbClr val="FF0000"/>
                </a:solidFill>
              </a:rPr>
              <a:t>Is cybersecurity a new problem?  </a:t>
            </a:r>
          </a:p>
          <a:p>
            <a:r>
              <a:rPr lang="en-GB" sz="2800" dirty="0"/>
              <a:t>What have we done? </a:t>
            </a:r>
          </a:p>
          <a:p>
            <a:r>
              <a:rPr lang="en-GB" sz="2800" dirty="0"/>
              <a:t>The Blue Book</a:t>
            </a:r>
          </a:p>
          <a:p>
            <a:r>
              <a:rPr lang="en-GB" sz="2800" dirty="0"/>
              <a:t>Summary</a:t>
            </a:r>
            <a:endParaRPr lang="en-GB" sz="2000" dirty="0"/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5D9E0-A4A6-4156-81CF-4CF81F28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82" y="2438400"/>
            <a:ext cx="3462870" cy="19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0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Mainframes</a:t>
            </a:r>
            <a:r>
              <a:rPr lang="en-US" dirty="0"/>
              <a:t> were operating</a:t>
            </a:r>
          </a:p>
          <a:p>
            <a:r>
              <a:rPr lang="en-US" b="1" dirty="0">
                <a:solidFill>
                  <a:srgbClr val="FF0000"/>
                </a:solidFill>
              </a:rPr>
              <a:t>Minicomputers</a:t>
            </a:r>
            <a:r>
              <a:rPr lang="en-US" dirty="0"/>
              <a:t> were being sold widely </a:t>
            </a:r>
          </a:p>
          <a:p>
            <a:r>
              <a:rPr lang="en-US" dirty="0"/>
              <a:t>The C programming language was released </a:t>
            </a:r>
          </a:p>
          <a:p>
            <a:r>
              <a:rPr lang="en-US" dirty="0"/>
              <a:t>The 8008 </a:t>
            </a:r>
            <a:r>
              <a:rPr lang="en-US" b="1" dirty="0">
                <a:solidFill>
                  <a:srgbClr val="FF0000"/>
                </a:solidFill>
              </a:rPr>
              <a:t>micro</a:t>
            </a:r>
            <a:r>
              <a:rPr lang="en-US" dirty="0"/>
              <a:t>processor was released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trip down memory lane: </a:t>
            </a:r>
            <a:br>
              <a:rPr lang="en-US" dirty="0"/>
            </a:br>
            <a:r>
              <a:rPr lang="en-US" dirty="0"/>
              <a:t>50 years ago - 1972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25A80-0B0F-405E-BD1A-4B5282F0C8E4}"/>
              </a:ext>
            </a:extLst>
          </p:cNvPr>
          <p:cNvSpPr txBox="1"/>
          <p:nvPr/>
        </p:nvSpPr>
        <p:spPr>
          <a:xfrm>
            <a:off x="7631962" y="1547981"/>
            <a:ext cx="115732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By Jeff </a:t>
            </a:r>
            <a:r>
              <a:rPr lang="en-US" sz="900" dirty="0" err="1"/>
              <a:t>Keyzer</a:t>
            </a:r>
            <a:r>
              <a:rPr lang="en-US" sz="900" dirty="0"/>
              <a:t> from Austin, TX, USA – </a:t>
            </a:r>
          </a:p>
          <a:p>
            <a:r>
              <a:rPr lang="en-US" sz="900" dirty="0"/>
              <a:t>Goodwill Computer </a:t>
            </a:r>
            <a:r>
              <a:rPr lang="en-US" sz="900" dirty="0" err="1"/>
              <a:t>MuseumUploaded</a:t>
            </a:r>
            <a:r>
              <a:rPr lang="en-US" sz="900" dirty="0"/>
              <a:t> by </a:t>
            </a:r>
            <a:r>
              <a:rPr lang="en-US" sz="900" dirty="0" err="1"/>
              <a:t>PDTillman</a:t>
            </a:r>
            <a:r>
              <a:rPr lang="en-US" sz="900" dirty="0"/>
              <a:t>, CC BY 2.0, </a:t>
            </a:r>
          </a:p>
          <a:p>
            <a:r>
              <a:rPr lang="en-US" sz="900" dirty="0"/>
              <a:t>https://commons.wikimedia.org/w/index.php?curid=13025535</a:t>
            </a:r>
          </a:p>
        </p:txBody>
      </p:sp>
      <p:pic>
        <p:nvPicPr>
          <p:cNvPr id="11" name="Content Placeholder 14">
            <a:extLst>
              <a:ext uri="{FF2B5EF4-FFF2-40B4-BE49-F238E27FC236}">
                <a16:creationId xmlns:a16="http://schemas.microsoft.com/office/drawing/2014/main" id="{4C878A1B-C993-438B-A0C3-5A8FA2A34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031" y="3237389"/>
            <a:ext cx="1569078" cy="786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F37DB3-C62A-4353-BFC8-55E116951F17}"/>
              </a:ext>
            </a:extLst>
          </p:cNvPr>
          <p:cNvSpPr txBox="1"/>
          <p:nvPr/>
        </p:nvSpPr>
        <p:spPr>
          <a:xfrm>
            <a:off x="4165379" y="3920357"/>
            <a:ext cx="1892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By Konstantin </a:t>
            </a:r>
            <a:r>
              <a:rPr lang="en-US" sz="700" dirty="0" err="1"/>
              <a:t>Lanzet</a:t>
            </a:r>
            <a:r>
              <a:rPr lang="en-US" sz="700" dirty="0"/>
              <a:t> - CPU Collection Konstantin </a:t>
            </a:r>
            <a:r>
              <a:rPr lang="en-US" sz="700" dirty="0" err="1"/>
              <a:t>Lanzet</a:t>
            </a:r>
            <a:endParaRPr lang="en-US" sz="700" dirty="0"/>
          </a:p>
          <a:p>
            <a:r>
              <a:rPr lang="en-US" sz="700" dirty="0"/>
              <a:t>Camera: Canon EOS 400D, CC BY-SA 4.0, </a:t>
            </a:r>
          </a:p>
          <a:p>
            <a:r>
              <a:rPr lang="en-US" sz="700" dirty="0"/>
              <a:t>https://commons.wikimedia.org/w/index.php?curid=5694177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46066C-BC45-4818-B98E-34756D75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323" y="1609907"/>
            <a:ext cx="1604987" cy="2139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117D9-CF83-40DC-A05A-1AF6D96C9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6" y="3237389"/>
            <a:ext cx="2990350" cy="1231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3AC62C-4515-49A2-B01C-2639A87DC28F}"/>
              </a:ext>
            </a:extLst>
          </p:cNvPr>
          <p:cNvSpPr txBox="1"/>
          <p:nvPr/>
        </p:nvSpPr>
        <p:spPr>
          <a:xfrm>
            <a:off x="622651" y="4468865"/>
            <a:ext cx="308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By Ben </a:t>
            </a:r>
            <a:r>
              <a:rPr lang="en-US" sz="800" dirty="0" err="1"/>
              <a:t>Franske</a:t>
            </a:r>
            <a:r>
              <a:rPr lang="en-US" sz="800" dirty="0"/>
              <a:t> - DM IBM S360.jpg on </a:t>
            </a:r>
            <a:r>
              <a:rPr lang="en-US" sz="800" dirty="0" err="1"/>
              <a:t>en.wiki</a:t>
            </a:r>
            <a:r>
              <a:rPr lang="en-US" sz="800" dirty="0"/>
              <a:t>, CC BY 2.5, https://commons.wikimedia.org/w/index.php?curid=1189162</a:t>
            </a:r>
          </a:p>
        </p:txBody>
      </p:sp>
    </p:spTree>
    <p:extLst>
      <p:ext uri="{BB962C8B-B14F-4D97-AF65-F5344CB8AC3E}">
        <p14:creationId xmlns:p14="http://schemas.microsoft.com/office/powerpoint/2010/main" val="261004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US" sz="2800" dirty="0"/>
              <a:t>The Internet (ARPANET) in 1973</a:t>
            </a: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 years ago we had networks</a:t>
            </a:r>
            <a:endParaRPr lang="en-GB" dirty="0"/>
          </a:p>
        </p:txBody>
      </p:sp>
      <p:pic>
        <p:nvPicPr>
          <p:cNvPr id="10" name="Picture 2" descr="https://upload.wikimedia.org/wikipedia/commons/b/bc/Arpanet_map_1973.jpg">
            <a:extLst>
              <a:ext uri="{FF2B5EF4-FFF2-40B4-BE49-F238E27FC236}">
                <a16:creationId xmlns:a16="http://schemas.microsoft.com/office/drawing/2014/main" id="{11C15761-8DCF-42DB-BCB3-60A6D0F6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20" y="1886624"/>
            <a:ext cx="2984024" cy="22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89DFE4-4B49-4421-BC84-DC1DD1F1CB07}"/>
              </a:ext>
            </a:extLst>
          </p:cNvPr>
          <p:cNvSpPr txBox="1"/>
          <p:nvPr/>
        </p:nvSpPr>
        <p:spPr>
          <a:xfrm>
            <a:off x="1930880" y="4176774"/>
            <a:ext cx="38443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By ARPANET - ARPANET, Public Domain, </a:t>
            </a:r>
          </a:p>
          <a:p>
            <a:r>
              <a:rPr lang="en-US" sz="1050" dirty="0"/>
              <a:t>https://commons.wikimedia.org/w/index.php?curid=54039329</a:t>
            </a:r>
          </a:p>
        </p:txBody>
      </p:sp>
    </p:spTree>
    <p:extLst>
      <p:ext uri="{BB962C8B-B14F-4D97-AF65-F5344CB8AC3E}">
        <p14:creationId xmlns:p14="http://schemas.microsoft.com/office/powerpoint/2010/main" val="403053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F250E6-2182-4953-C515-A49DBE945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2" y="1369219"/>
            <a:ext cx="8317578" cy="3263504"/>
          </a:xfrm>
        </p:spPr>
        <p:txBody>
          <a:bodyPr>
            <a:normAutofit/>
          </a:bodyPr>
          <a:lstStyle/>
          <a:p>
            <a:r>
              <a:rPr lang="en-US" dirty="0"/>
              <a:t>We had </a:t>
            </a:r>
            <a:r>
              <a:rPr lang="en-US" dirty="0">
                <a:solidFill>
                  <a:srgbClr val="FF0000"/>
                </a:solidFill>
              </a:rPr>
              <a:t>computers</a:t>
            </a:r>
          </a:p>
          <a:p>
            <a:pPr lvl="1"/>
            <a:r>
              <a:rPr lang="en-US" dirty="0"/>
              <a:t>Mainframes, mini computers were being sold, micros were starting to appear </a:t>
            </a:r>
          </a:p>
          <a:p>
            <a:r>
              <a:rPr lang="en-US" dirty="0"/>
              <a:t>We had </a:t>
            </a:r>
            <a:r>
              <a:rPr lang="en-US" dirty="0">
                <a:solidFill>
                  <a:srgbClr val="FF0000"/>
                </a:solidFill>
              </a:rPr>
              <a:t>vulnerable programming languages</a:t>
            </a:r>
          </a:p>
          <a:p>
            <a:pPr lvl="1"/>
            <a:r>
              <a:rPr lang="en-US" dirty="0"/>
              <a:t>The C programming language was there </a:t>
            </a:r>
          </a:p>
          <a:p>
            <a:pPr lvl="1"/>
            <a:r>
              <a:rPr lang="en-US" dirty="0"/>
              <a:t>Buffers were there - buffer overflows could happen</a:t>
            </a:r>
          </a:p>
          <a:p>
            <a:r>
              <a:rPr lang="en-US" dirty="0"/>
              <a:t>We had networks -  the </a:t>
            </a:r>
            <a:r>
              <a:rPr lang="en-US" dirty="0">
                <a:solidFill>
                  <a:srgbClr val="FF0000"/>
                </a:solidFill>
              </a:rPr>
              <a:t>Internet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It was called ARPANET, but still…</a:t>
            </a:r>
          </a:p>
          <a:p>
            <a:r>
              <a:rPr lang="en-US" dirty="0"/>
              <a:t>We had </a:t>
            </a:r>
            <a:r>
              <a:rPr lang="en-US" dirty="0">
                <a:solidFill>
                  <a:srgbClr val="FF0000"/>
                </a:solidFill>
              </a:rPr>
              <a:t>software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Did we have any cybersecurity issues?  </a:t>
            </a:r>
          </a:p>
          <a:p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BF1B4-1055-CCF9-1EFB-E604EF4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 December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4AA9-1941-45DF-F57C-9EEA9755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9062D-9F3F-2790-22DE-F7E290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D2CE-F49B-4E00-A4C1-B0C86F7952B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9F052-850E-1CFE-86EF-EC780ED7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50 years ago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724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3212</TotalTime>
  <Words>1773</Words>
  <Application>Microsoft Macintosh PowerPoint</Application>
  <PresentationFormat>On-screen Show (16:9)</PresentationFormat>
  <Paragraphs>366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Tele-GroteskFet</vt:lpstr>
      <vt:lpstr>Tele-GroteskNor</vt:lpstr>
      <vt:lpstr>Wingdings</vt:lpstr>
      <vt:lpstr>Wingdings 2</vt:lpstr>
      <vt:lpstr>Office Theme</vt:lpstr>
      <vt:lpstr>Roadmapping</vt:lpstr>
      <vt:lpstr>Contents</vt:lpstr>
      <vt:lpstr>Contents</vt:lpstr>
      <vt:lpstr>What is roadmapping in research? </vt:lpstr>
      <vt:lpstr>Why do we need roadmapping? </vt:lpstr>
      <vt:lpstr>Contents</vt:lpstr>
      <vt:lpstr>A trip down memory lane:  50 years ago - 1972</vt:lpstr>
      <vt:lpstr>50 years ago we had networks</vt:lpstr>
      <vt:lpstr>So, 50 years ago </vt:lpstr>
      <vt:lpstr>Cybersecurity in 1972</vt:lpstr>
      <vt:lpstr>So</vt:lpstr>
      <vt:lpstr>The situation did not change </vt:lpstr>
      <vt:lpstr>An then.. Something changed!</vt:lpstr>
      <vt:lpstr>And then things changed even more</vt:lpstr>
      <vt:lpstr>So…</vt:lpstr>
      <vt:lpstr>The result </vt:lpstr>
      <vt:lpstr>Now …we need to address the cybersecurity problem</vt:lpstr>
      <vt:lpstr>Contents</vt:lpstr>
      <vt:lpstr>What have we done? </vt:lpstr>
      <vt:lpstr>What have we done? </vt:lpstr>
      <vt:lpstr>Contents</vt:lpstr>
      <vt:lpstr>Research Horizon Roadmap  The “Blue Book” </vt:lpstr>
      <vt:lpstr>What is it? </vt:lpstr>
      <vt:lpstr>Grand Challenges I </vt:lpstr>
      <vt:lpstr>Grand Challenges II </vt:lpstr>
      <vt:lpstr>Grand Challenges III</vt:lpstr>
      <vt:lpstr>Research Areas </vt:lpstr>
      <vt:lpstr>Research Areas</vt:lpstr>
      <vt:lpstr>Anonymity</vt:lpstr>
      <vt:lpstr>Anonymity – Research Gaps</vt:lpstr>
      <vt:lpstr>Anonymity – Example Problems</vt:lpstr>
      <vt:lpstr>More Research Gaps</vt:lpstr>
      <vt:lpstr>Contents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 POWERPOINT-MASTER 16:9 DE</dc:title>
  <dc:creator>Wagner, Frank</dc:creator>
  <cp:lastModifiedBy>David Goodman</cp:lastModifiedBy>
  <cp:revision>781</cp:revision>
  <cp:lastPrinted>2018-12-02T11:34:56Z</cp:lastPrinted>
  <dcterms:created xsi:type="dcterms:W3CDTF">2019-03-07T20:33:53Z</dcterms:created>
  <dcterms:modified xsi:type="dcterms:W3CDTF">2022-11-28T22:34:19Z</dcterms:modified>
</cp:coreProperties>
</file>